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  <p:sldMasterId id="2147483800" r:id="rId4"/>
    <p:sldMasterId id="2147483816" r:id="rId5"/>
    <p:sldMasterId id="2147483832" r:id="rId6"/>
    <p:sldMasterId id="2147483863" r:id="rId7"/>
  </p:sldMasterIdLst>
  <p:notesMasterIdLst>
    <p:notesMasterId r:id="rId28"/>
  </p:notesMasterIdLst>
  <p:handoutMasterIdLst>
    <p:handoutMasterId r:id="rId29"/>
  </p:handoutMasterIdLst>
  <p:sldIdLst>
    <p:sldId id="297" r:id="rId8"/>
    <p:sldId id="318" r:id="rId9"/>
    <p:sldId id="265" r:id="rId10"/>
    <p:sldId id="267" r:id="rId11"/>
    <p:sldId id="314" r:id="rId12"/>
    <p:sldId id="296" r:id="rId13"/>
    <p:sldId id="291" r:id="rId14"/>
    <p:sldId id="272" r:id="rId15"/>
    <p:sldId id="319" r:id="rId16"/>
    <p:sldId id="274" r:id="rId17"/>
    <p:sldId id="316" r:id="rId18"/>
    <p:sldId id="315" r:id="rId19"/>
    <p:sldId id="288" r:id="rId20"/>
    <p:sldId id="271" r:id="rId21"/>
    <p:sldId id="310" r:id="rId22"/>
    <p:sldId id="317" r:id="rId23"/>
    <p:sldId id="311" r:id="rId24"/>
    <p:sldId id="312" r:id="rId25"/>
    <p:sldId id="257" r:id="rId26"/>
    <p:sldId id="299" r:id="rId27"/>
  </p:sldIdLst>
  <p:sldSz cx="12192000" cy="6858000"/>
  <p:notesSz cx="6797675" cy="9926638"/>
  <p:defaultTextStyle>
    <a:defPPr>
      <a:defRPr lang="en-US"/>
    </a:defPPr>
    <a:lvl1pPr marL="0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82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214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246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315" algn="l" defTabSz="9140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16C"/>
    <a:srgbClr val="4B4EBD"/>
    <a:srgbClr val="6F6F6F"/>
    <a:srgbClr val="C42449"/>
    <a:srgbClr val="012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38" autoAdjust="0"/>
  </p:normalViewPr>
  <p:slideViewPr>
    <p:cSldViewPr snapToGrid="0">
      <p:cViewPr>
        <p:scale>
          <a:sx n="77" d="100"/>
          <a:sy n="77" d="100"/>
        </p:scale>
        <p:origin x="-426" y="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7055DE38-3959-46CB-8BB6-AF667D821A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DB46DCA9-B400-40D6-B54F-D529C549F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5E49-BFB3-44F4-B6DF-D3DA5837AC78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612957CD-ADEE-4C66-B8BF-3EDEB7E98D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E651EB4C-C6C7-4537-A103-323F8AB2D3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A7DB2-2F90-4BAD-A2BE-22420D38D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8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5B62B-40C4-4695-9CFD-846C2DCECBCD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B50B6-BB2E-492D-9B2F-B0528DB6C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22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2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14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6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5" algn="l" defTabSz="914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89E48D2-23C1-4565-8228-1FE80A954081}" type="slidenum">
              <a:rPr lang="pl-PL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813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0FED577-160E-40DB-871F-D645CD69EED6}" type="slidenum">
              <a:rPr lang="pl-PL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1CAB1E6D-9C58-4EFC-A81C-51A827DCD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178"/>
            <a:ext cx="12192000" cy="6904180"/>
          </a:xfrm>
          <a:prstGeom prst="rect">
            <a:avLst/>
          </a:prstGeom>
        </p:spPr>
      </p:pic>
      <p:pic>
        <p:nvPicPr>
          <p:cNvPr id="14" name="Beznazwy-1.jpg" descr="Beznazwy-1.jpg">
            <a:extLst>
              <a:ext uri="{FF2B5EF4-FFF2-40B4-BE49-F238E27FC236}">
                <a16:creationId xmlns="" xmlns:a16="http://schemas.microsoft.com/office/drawing/2014/main" id="{0E3FE743-6090-4A19-97FF-711EB2508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19" y="6087233"/>
            <a:ext cx="935863" cy="530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C2472D18-6325-44CB-AFA4-17B91595F4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92" y="6087236"/>
            <a:ext cx="1342293" cy="475749"/>
          </a:xfrm>
          <a:prstGeom prst="rect">
            <a:avLst/>
          </a:prstGeom>
        </p:spPr>
      </p:pic>
      <p:sp>
        <p:nvSpPr>
          <p:cNvPr id="19" name="Symbol zastępczy tekstu 18">
            <a:extLst>
              <a:ext uri="{FF2B5EF4-FFF2-40B4-BE49-F238E27FC236}">
                <a16:creationId xmlns="" xmlns:a16="http://schemas.microsoft.com/office/drawing/2014/main" id="{90D4EB97-38C7-4083-9B66-4C81926C6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8735" y="2258021"/>
            <a:ext cx="8872151" cy="2108579"/>
          </a:xfrm>
        </p:spPr>
        <p:txBody>
          <a:bodyPr>
            <a:noAutofit/>
          </a:bodyPr>
          <a:lstStyle>
            <a:lvl1pPr marL="0" indent="0" algn="ctr">
              <a:buNone/>
              <a:defRPr sz="6700">
                <a:solidFill>
                  <a:schemeClr val="bg1"/>
                </a:solidFill>
              </a:defRPr>
            </a:lvl1pPr>
            <a:lvl2pPr marL="457035" indent="0">
              <a:buNone/>
              <a:defRPr sz="4000">
                <a:solidFill>
                  <a:schemeClr val="bg1"/>
                </a:solidFill>
              </a:defRPr>
            </a:lvl2pPr>
            <a:lvl3pPr marL="914082" indent="0">
              <a:buNone/>
              <a:defRPr sz="4000">
                <a:solidFill>
                  <a:schemeClr val="bg1"/>
                </a:solidFill>
              </a:defRPr>
            </a:lvl3pPr>
            <a:lvl4pPr marL="1371124" indent="0">
              <a:buNone/>
              <a:defRPr sz="4000">
                <a:solidFill>
                  <a:schemeClr val="bg1"/>
                </a:solidFill>
              </a:defRPr>
            </a:lvl4pPr>
            <a:lvl5pPr marL="1828165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9045815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878ACC7F-1EA9-4A04-BEF7-AF92210D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3A66E80C-BBC7-4411-B097-C74D3079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F3F03623-2F71-4614-B9BB-EF8FB352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4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4C8D609-3205-4C76-BFC7-FBC23D5A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3A30C57-EA28-485D-B494-FCFBCBA3D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36A4EB7-50F2-47E5-A9FF-830756525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A352B621-7FC8-4E58-AD65-4C37A5B9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49772440-6FBE-4518-8617-AF3DE7C1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4C25C2C8-7FEC-4B6C-907D-5E19276A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4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9E2237A-AF9C-4700-8EED-E9FB2D6A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7228F4D4-AE54-4AF9-B809-1B57968E4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F8F94F76-E31F-4711-A78E-CB4732622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039E7CB7-598F-4A9E-8F7B-444F7D63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B48B7710-50F9-47AB-9CBB-3C7C33B7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6977C5FB-8C8F-494C-AC3E-38048A03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4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A68CEC5-8A63-4F36-A626-60F70CCA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ED805CCD-56D8-41C9-ADA0-23CB90CF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60C3C5C-BA04-4DFD-8684-D322A2F5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D0E6A2A-6AE2-49F5-91DB-4B6F0B7E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D878ABC4-7910-4DE0-A531-BE28886D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5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19B6FFA4-CCB7-47AB-B5D9-84C9C9250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3"/>
            <a:ext cx="2628900" cy="581183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A54B3177-2170-4F28-865F-410B8D063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3"/>
            <a:ext cx="7734300" cy="581183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FB943D38-09E2-4DFF-95EA-EBE89E8E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B4D72E4-5AF0-4A17-A045-ADF26CD3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E3D4969-4F50-4315-86FD-8D33AA12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7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5" y="2130448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6E59-D821-43E5-92C7-DD735C62F2B9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1C141-E013-45CE-AC8A-370E4FA941B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93998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B7AD-F722-44E1-B2FD-44CA0B02C6E8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7BE5C-E0AC-446F-A2DB-6051909B67B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452208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8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8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8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2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9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5F9B-22A4-4B97-8F26-D19B03871149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DE782-6B6D-42DD-9F9E-3AA4C6205A4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658658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24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22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F99D-F376-45B4-88C5-C9C07A806EC0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99815-1D65-430F-8C2A-46B754D9D5C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5490019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1A2C-D26C-49E3-958C-948135E8FCF6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2A49A-6465-413D-A161-12C767F38B5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0777830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y pasek,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E2A7946E-A378-4939-9CCE-409B5262C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eznazwy-1.jpg" descr="Beznazwy-1.jpg">
            <a:extLst>
              <a:ext uri="{FF2B5EF4-FFF2-40B4-BE49-F238E27FC236}">
                <a16:creationId xmlns="" xmlns:a16="http://schemas.microsoft.com/office/drawing/2014/main" id="{436D0D10-6047-48A3-8797-BA10365247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19" y="6087233"/>
            <a:ext cx="935863" cy="530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3036D928-BD32-43F3-935F-277597F537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92" y="6087236"/>
            <a:ext cx="1342293" cy="4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21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BAD2-5EB7-40C9-A00D-CA895BF7659D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39BAE-0BDE-4DDF-AEB1-6D482B15E76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7122313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5C3E7-81EB-4D82-A1E1-383DF396E639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6AEB-C0DB-41C4-8966-5680FE324AD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149640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58" y="273073"/>
            <a:ext cx="681566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E4C7-F6EE-476A-8F44-73F7864A908B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65ABE-6C9D-42C2-AEA3-9CE6F093C03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514624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63" indent="0">
              <a:buNone/>
              <a:defRPr sz="3700"/>
            </a:lvl2pPr>
            <a:lvl3pPr marL="1218750" indent="0">
              <a:buNone/>
              <a:defRPr sz="3200"/>
            </a:lvl3pPr>
            <a:lvl4pPr marL="1828120" indent="0">
              <a:buNone/>
              <a:defRPr sz="2700"/>
            </a:lvl4pPr>
            <a:lvl5pPr marL="2437498" indent="0">
              <a:buNone/>
              <a:defRPr sz="2700"/>
            </a:lvl5pPr>
            <a:lvl6pPr marL="3046860" indent="0">
              <a:buNone/>
              <a:defRPr sz="2700"/>
            </a:lvl6pPr>
            <a:lvl7pPr marL="3656223" indent="0">
              <a:buNone/>
              <a:defRPr sz="2700"/>
            </a:lvl7pPr>
            <a:lvl8pPr marL="4265600" indent="0">
              <a:buNone/>
              <a:defRPr sz="2700"/>
            </a:lvl8pPr>
            <a:lvl9pPr marL="4874971" indent="0">
              <a:buNone/>
              <a:defRPr sz="27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CCD99-3C67-45D4-AEFC-5DC845D7B7B8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58C1E-7DF1-4AF4-B510-FAC4B54465E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4712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22A4-0BA8-42FD-9D0F-39774BDFD156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051B-A3FD-431E-B3B1-F91424B91DD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2275551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18" y="274640"/>
            <a:ext cx="2743201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20" y="274640"/>
            <a:ext cx="8026401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7F743-AAA8-44A6-8BA2-78D62B30C39B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7727A-43BA-414B-89F8-9C97F525037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4998346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C1F31B5-99F4-45C4-9E6B-2A6EE0D3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="" xmlns:a16="http://schemas.microsoft.com/office/drawing/2014/main" id="{E46F6EF0-5D0D-4AF4-B422-796767177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50"/>
            <a:ext cx="5029200" cy="61753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21" name="Symbol zastępczy zawartości 18">
            <a:extLst>
              <a:ext uri="{FF2B5EF4-FFF2-40B4-BE49-F238E27FC236}">
                <a16:creationId xmlns="" xmlns:a16="http://schemas.microsoft.com/office/drawing/2014/main" id="{B35005DE-DF73-4BA0-9562-77832BE415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69853"/>
            <a:ext cx="5648325" cy="42018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22" name="Symbol zastępczy zawartości 18">
            <a:extLst>
              <a:ext uri="{FF2B5EF4-FFF2-40B4-BE49-F238E27FC236}">
                <a16:creationId xmlns="" xmlns:a16="http://schemas.microsoft.com/office/drawing/2014/main" id="{4EA1127B-8CCA-4CCC-82C8-0EDC289C46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1463" y="1469853"/>
            <a:ext cx="5648325" cy="42018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4738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5" y="2130450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6A64856-BE14-4507-B9FC-0315DE5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fld id="{55A7BEC1-6162-43F0-ABE9-40B230909276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0EB01CE-543A-448B-B10E-9C86BB21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5D1AAE9-AADC-4027-9A0F-DEFE175C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810">
              <a:defRPr/>
            </a:lvl1pPr>
          </a:lstStyle>
          <a:p>
            <a:fld id="{97B42D47-B0D3-4A25-968A-048D29547E7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723108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A1457E0-9108-49B9-A189-75CDE18E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fld id="{D97195AC-7C5D-44B3-8969-E5113BA96BEB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8CDFB89-29ED-40F2-B66D-41120C8F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AAB3BFB-9B7E-4707-813A-AAE8E334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810">
              <a:defRPr/>
            </a:lvl1pPr>
          </a:lstStyle>
          <a:p>
            <a:fld id="{6005BEC8-4E4E-4CE3-AC2F-798FFF7141F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477076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8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8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9036A2D-D6C8-44DF-8068-73AE1791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fld id="{B497F639-799C-452E-9FAD-B6B4AE45ACC9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C8944F1-AFAD-4E70-ABC3-D498F548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063F0C5-348D-41FB-BAEF-097FF461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810">
              <a:defRPr/>
            </a:lvl1pPr>
          </a:lstStyle>
          <a:p>
            <a:fld id="{6D9B6B7C-33AB-4D9A-885A-AD7A6517ED1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4826540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na białym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BD6812D-BC70-4954-8370-417B54D28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03"/>
            <a:ext cx="12192000" cy="684041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859A8FBF-FFA7-483E-8F68-9ACF3A045E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64" y="6091722"/>
            <a:ext cx="1342800" cy="4599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C5275786-E821-474B-98BC-EF51C7B8A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25" y="5804747"/>
            <a:ext cx="1092035" cy="1098000"/>
          </a:xfrm>
          <a:prstGeom prst="rect">
            <a:avLst/>
          </a:prstGeom>
        </p:spPr>
      </p:pic>
      <p:sp>
        <p:nvSpPr>
          <p:cNvPr id="13" name="Symbol zastępczy tekstu 14">
            <a:extLst>
              <a:ext uri="{FF2B5EF4-FFF2-40B4-BE49-F238E27FC236}">
                <a16:creationId xmlns="" xmlns:a16="http://schemas.microsoft.com/office/drawing/2014/main" id="{23E9FC97-9E8F-402B-A249-6917CFCCC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49"/>
            <a:ext cx="5029200" cy="61753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12266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4" name="Symbol zastępczy zawartości 18">
            <a:extLst>
              <a:ext uri="{FF2B5EF4-FFF2-40B4-BE49-F238E27FC236}">
                <a16:creationId xmlns="" xmlns:a16="http://schemas.microsoft.com/office/drawing/2014/main" id="{276578CE-A1BA-4048-A442-F751B1C80E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12266"/>
                </a:solidFill>
              </a:defRPr>
            </a:lvl1pPr>
            <a:lvl2pPr>
              <a:defRPr sz="2400">
                <a:solidFill>
                  <a:srgbClr val="012266"/>
                </a:solidFill>
              </a:defRPr>
            </a:lvl2pPr>
            <a:lvl3pPr>
              <a:defRPr sz="2400">
                <a:solidFill>
                  <a:srgbClr val="012266"/>
                </a:solidFill>
              </a:defRPr>
            </a:lvl3pPr>
            <a:lvl4pPr>
              <a:defRPr sz="2400">
                <a:solidFill>
                  <a:srgbClr val="012266"/>
                </a:solidFill>
              </a:defRPr>
            </a:lvl4pPr>
            <a:lvl5pPr>
              <a:defRPr sz="2400">
                <a:solidFill>
                  <a:srgbClr val="01226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15" name="Symbol zastępczy zawartości 18">
            <a:extLst>
              <a:ext uri="{FF2B5EF4-FFF2-40B4-BE49-F238E27FC236}">
                <a16:creationId xmlns="" xmlns:a16="http://schemas.microsoft.com/office/drawing/2014/main" id="{65ADF87E-30ED-4DD3-B8E0-9E7F84B732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12266"/>
                </a:solidFill>
              </a:defRPr>
            </a:lvl1pPr>
            <a:lvl2pPr>
              <a:defRPr sz="2400">
                <a:solidFill>
                  <a:srgbClr val="012266"/>
                </a:solidFill>
              </a:defRPr>
            </a:lvl2pPr>
            <a:lvl3pPr>
              <a:defRPr sz="2400">
                <a:solidFill>
                  <a:srgbClr val="012266"/>
                </a:solidFill>
              </a:defRPr>
            </a:lvl3pPr>
            <a:lvl4pPr>
              <a:defRPr sz="2400">
                <a:solidFill>
                  <a:srgbClr val="012266"/>
                </a:solidFill>
              </a:defRPr>
            </a:lvl4pPr>
            <a:lvl5pPr>
              <a:defRPr sz="2400">
                <a:solidFill>
                  <a:srgbClr val="01226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34821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21" y="1200153"/>
            <a:ext cx="5384801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20" y="1200153"/>
            <a:ext cx="5384801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7611CF3-18CE-4B2A-A997-367D1A58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fld id="{87AF2B6D-D327-45E1-B070-EEFA44E34493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E8D7281-7E04-4F24-A0FB-58BFCC43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0830D3B-9A23-4692-B98A-D3158B18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810">
              <a:defRPr/>
            </a:lvl1pPr>
          </a:lstStyle>
          <a:p>
            <a:fld id="{44712619-0DBC-48CD-8C0A-95A435B4EF4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262416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100" b="1"/>
            </a:lvl4pPr>
            <a:lvl5pPr marL="2437438" indent="0">
              <a:buNone/>
              <a:defRPr sz="2100" b="1"/>
            </a:lvl5pPr>
            <a:lvl6pPr marL="3046784" indent="0">
              <a:buNone/>
              <a:defRPr sz="2100" b="1"/>
            </a:lvl6pPr>
            <a:lvl7pPr marL="3656131" indent="0">
              <a:buNone/>
              <a:defRPr sz="2100" b="1"/>
            </a:lvl7pPr>
            <a:lvl8pPr marL="4265493" indent="0">
              <a:buNone/>
              <a:defRPr sz="2100" b="1"/>
            </a:lvl8pPr>
            <a:lvl9pPr marL="4874849" indent="0">
              <a:buNone/>
              <a:defRPr sz="21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5168128-4747-437F-8EFA-8D6D95B2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fld id="{419C856B-665E-460B-92D5-6BE485ED6BEE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5CABA1A-A526-4278-A11C-63535C47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E9EA9944-6663-402B-AAEB-D3EEC7A8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810">
              <a:defRPr/>
            </a:lvl1pPr>
          </a:lstStyle>
          <a:p>
            <a:fld id="{220AF1F7-A847-47A6-9CA8-C468487731D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8156903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2625906-AF95-4585-A9F4-255EC3AD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fld id="{6BF85A39-ED94-47F4-B2B7-280C4BFCA6E9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13007C62-01E6-49F3-8FF9-09CB17D0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B8B19A0-90B5-4A30-A8BB-F6D0BDB9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810">
              <a:defRPr/>
            </a:lvl1pPr>
          </a:lstStyle>
          <a:p>
            <a:fld id="{F81DF537-5C81-43E0-BC6E-CDF57A7110E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753838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2E36C2AA-8389-4FB4-8A4D-D875293C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fld id="{E76BDC3D-AC97-421C-BCC6-DA4157112DB6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9174374-4E29-455C-B378-68A93693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C6A8B59-CEDC-4669-AF07-B6CE435E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810">
              <a:defRPr/>
            </a:lvl1pPr>
          </a:lstStyle>
          <a:p>
            <a:fld id="{8C511115-7B4C-4D35-A406-F45BFFDA773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636301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56" y="273076"/>
            <a:ext cx="681566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B82FC63-4B38-4965-BF78-CCEBF672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fld id="{6F5F0B45-3861-4D66-BFBE-D1E02797D9EA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816E9EC-E752-4577-A3A5-964418CF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F80C62C-98E7-48A9-9398-69440021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810">
              <a:defRPr/>
            </a:lvl1pPr>
          </a:lstStyle>
          <a:p>
            <a:fld id="{70E2B936-9382-4266-B3D0-752B899D7DE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5686379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347" indent="0">
              <a:buNone/>
              <a:defRPr sz="37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6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3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4DC2DE9-59C0-45C3-AB88-1B305729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fld id="{0DE1B567-E4EC-47BB-B18D-8EA8123EFACD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238EF10-67AE-403E-86A0-7D1A2A50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F290748-3A95-4A1B-8B61-9BCF78E5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810">
              <a:defRPr/>
            </a:lvl1pPr>
          </a:lstStyle>
          <a:p>
            <a:fld id="{BBFD9F61-C22E-4BD4-BC27-924E4F9D79C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822595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5CB806E-246C-432D-9076-002205EF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fld id="{BAF63311-0D23-4F92-84CA-4BB968A0A479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0E862E1-5762-402A-B4A0-6B5A3A9F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F266A94-D793-44E8-8274-2408F092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810">
              <a:defRPr/>
            </a:lvl1pPr>
          </a:lstStyle>
          <a:p>
            <a:fld id="{6AE36573-FA38-416D-B771-34A396CF69A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357384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16" y="206377"/>
            <a:ext cx="2743201" cy="4387851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17" y="206377"/>
            <a:ext cx="8026401" cy="43878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CEFE2DC-0EAA-4CEF-8879-4391A019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fld id="{582BCD23-536C-4F52-9CDA-48A299186776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7179344-D4EA-4446-979D-089541A5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810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C773F18-4BFE-4C95-BD8A-0D1909C1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810">
              <a:defRPr/>
            </a:lvl1pPr>
          </a:lstStyle>
          <a:p>
            <a:fld id="{A19B033E-6B8A-4F20-9A10-A409F3D346B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06505620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CAB1E6D-9C58-4EFC-A81C-51A827DCD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178"/>
            <a:ext cx="12192000" cy="6904180"/>
          </a:xfrm>
          <a:prstGeom prst="rect">
            <a:avLst/>
          </a:prstGeom>
        </p:spPr>
      </p:pic>
      <p:pic>
        <p:nvPicPr>
          <p:cNvPr id="14" name="Beznazwy-1.jpg" descr="Beznazwy-1.jpg">
            <a:extLst>
              <a:ext uri="{FF2B5EF4-FFF2-40B4-BE49-F238E27FC236}">
                <a16:creationId xmlns:a16="http://schemas.microsoft.com/office/drawing/2014/main" xmlns="" id="{0E3FE743-6090-4A19-97FF-711EB2508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19" y="6087233"/>
            <a:ext cx="935863" cy="530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C2472D18-6325-44CB-AFA4-17B91595F4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92" y="6087236"/>
            <a:ext cx="1342293" cy="475749"/>
          </a:xfrm>
          <a:prstGeom prst="rect">
            <a:avLst/>
          </a:prstGeom>
        </p:spPr>
      </p:pic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xmlns="" id="{90D4EB97-38C7-4083-9B66-4C81926C6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8735" y="2258021"/>
            <a:ext cx="8872151" cy="2108579"/>
          </a:xfrm>
        </p:spPr>
        <p:txBody>
          <a:bodyPr>
            <a:noAutofit/>
          </a:bodyPr>
          <a:lstStyle>
            <a:lvl1pPr marL="0" indent="0" algn="ctr">
              <a:buNone/>
              <a:defRPr sz="6700">
                <a:solidFill>
                  <a:schemeClr val="bg1"/>
                </a:solidFill>
              </a:defRPr>
            </a:lvl1pPr>
            <a:lvl2pPr marL="457035" indent="0">
              <a:buNone/>
              <a:defRPr sz="4000">
                <a:solidFill>
                  <a:schemeClr val="bg1"/>
                </a:solidFill>
              </a:defRPr>
            </a:lvl2pPr>
            <a:lvl3pPr marL="914082" indent="0">
              <a:buNone/>
              <a:defRPr sz="4000">
                <a:solidFill>
                  <a:schemeClr val="bg1"/>
                </a:solidFill>
              </a:defRPr>
            </a:lvl3pPr>
            <a:lvl4pPr marL="1371124" indent="0">
              <a:buNone/>
              <a:defRPr sz="4000">
                <a:solidFill>
                  <a:schemeClr val="bg1"/>
                </a:solidFill>
              </a:defRPr>
            </a:lvl4pPr>
            <a:lvl5pPr marL="1828165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90844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y pasek,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2A7946E-A378-4939-9CCE-409B5262C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eznazwy-1.jpg" descr="Beznazwy-1.jpg">
            <a:extLst>
              <a:ext uri="{FF2B5EF4-FFF2-40B4-BE49-F238E27FC236}">
                <a16:creationId xmlns:a16="http://schemas.microsoft.com/office/drawing/2014/main" xmlns="" id="{436D0D10-6047-48A3-8797-BA10365247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19" y="6087233"/>
            <a:ext cx="935863" cy="530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036D928-BD32-43F3-935F-277597F537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92" y="6087236"/>
            <a:ext cx="1342293" cy="4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2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C1F31B5-99F4-45C4-9E6B-2A6EE0D3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="" xmlns:a16="http://schemas.microsoft.com/office/drawing/2014/main" id="{E46F6EF0-5D0D-4AF4-B422-796767177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49"/>
            <a:ext cx="5029200" cy="61753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21" name="Symbol zastępczy zawartości 18">
            <a:extLst>
              <a:ext uri="{FF2B5EF4-FFF2-40B4-BE49-F238E27FC236}">
                <a16:creationId xmlns="" xmlns:a16="http://schemas.microsoft.com/office/drawing/2014/main" id="{B35005DE-DF73-4BA0-9562-77832BE415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22" name="Symbol zastępczy zawartości 18">
            <a:extLst>
              <a:ext uri="{FF2B5EF4-FFF2-40B4-BE49-F238E27FC236}">
                <a16:creationId xmlns="" xmlns:a16="http://schemas.microsoft.com/office/drawing/2014/main" id="{4EA1127B-8CCA-4CCC-82C8-0EDC289C46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0449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na białym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BD6812D-BC70-4954-8370-417B54D28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03"/>
            <a:ext cx="12192000" cy="684041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59A8FBF-FFA7-483E-8F68-9ACF3A045E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64" y="6091722"/>
            <a:ext cx="1342800" cy="4599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5275786-E821-474B-98BC-EF51C7B8A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25" y="5804747"/>
            <a:ext cx="1092035" cy="1098000"/>
          </a:xfrm>
          <a:prstGeom prst="rect">
            <a:avLst/>
          </a:prstGeom>
        </p:spPr>
      </p:pic>
      <p:sp>
        <p:nvSpPr>
          <p:cNvPr id="13" name="Symbol zastępczy tekstu 14">
            <a:extLst>
              <a:ext uri="{FF2B5EF4-FFF2-40B4-BE49-F238E27FC236}">
                <a16:creationId xmlns:a16="http://schemas.microsoft.com/office/drawing/2014/main" xmlns="" id="{23E9FC97-9E8F-402B-A249-6917CFCCC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49"/>
            <a:ext cx="5029200" cy="61753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12266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4" name="Symbol zastępczy zawartości 18">
            <a:extLst>
              <a:ext uri="{FF2B5EF4-FFF2-40B4-BE49-F238E27FC236}">
                <a16:creationId xmlns:a16="http://schemas.microsoft.com/office/drawing/2014/main" xmlns="" id="{276578CE-A1BA-4048-A442-F751B1C80E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12266"/>
                </a:solidFill>
              </a:defRPr>
            </a:lvl1pPr>
            <a:lvl2pPr>
              <a:defRPr sz="2400">
                <a:solidFill>
                  <a:srgbClr val="012266"/>
                </a:solidFill>
              </a:defRPr>
            </a:lvl2pPr>
            <a:lvl3pPr>
              <a:defRPr sz="2400">
                <a:solidFill>
                  <a:srgbClr val="012266"/>
                </a:solidFill>
              </a:defRPr>
            </a:lvl3pPr>
            <a:lvl4pPr>
              <a:defRPr sz="2400">
                <a:solidFill>
                  <a:srgbClr val="012266"/>
                </a:solidFill>
              </a:defRPr>
            </a:lvl4pPr>
            <a:lvl5pPr>
              <a:defRPr sz="2400">
                <a:solidFill>
                  <a:srgbClr val="01226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15" name="Symbol zastępczy zawartości 18">
            <a:extLst>
              <a:ext uri="{FF2B5EF4-FFF2-40B4-BE49-F238E27FC236}">
                <a16:creationId xmlns:a16="http://schemas.microsoft.com/office/drawing/2014/main" xmlns="" id="{65ADF87E-30ED-4DD3-B8E0-9E7F84B732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12266"/>
                </a:solidFill>
              </a:defRPr>
            </a:lvl1pPr>
            <a:lvl2pPr>
              <a:defRPr sz="2400">
                <a:solidFill>
                  <a:srgbClr val="012266"/>
                </a:solidFill>
              </a:defRPr>
            </a:lvl2pPr>
            <a:lvl3pPr>
              <a:defRPr sz="2400">
                <a:solidFill>
                  <a:srgbClr val="012266"/>
                </a:solidFill>
              </a:defRPr>
            </a:lvl3pPr>
            <a:lvl4pPr>
              <a:defRPr sz="2400">
                <a:solidFill>
                  <a:srgbClr val="012266"/>
                </a:solidFill>
              </a:defRPr>
            </a:lvl4pPr>
            <a:lvl5pPr>
              <a:defRPr sz="2400">
                <a:solidFill>
                  <a:srgbClr val="01226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3709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C1F31B5-99F4-45C4-9E6B-2A6EE0D3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E46F6EF0-5D0D-4AF4-B422-796767177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49"/>
            <a:ext cx="5029200" cy="61753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21" name="Symbol zastępczy zawartości 18">
            <a:extLst>
              <a:ext uri="{FF2B5EF4-FFF2-40B4-BE49-F238E27FC236}">
                <a16:creationId xmlns:a16="http://schemas.microsoft.com/office/drawing/2014/main" xmlns="" id="{B35005DE-DF73-4BA0-9562-77832BE415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22" name="Symbol zastępczy zawartości 18">
            <a:extLst>
              <a:ext uri="{FF2B5EF4-FFF2-40B4-BE49-F238E27FC236}">
                <a16:creationId xmlns:a16="http://schemas.microsoft.com/office/drawing/2014/main" xmlns="" id="{4EA1127B-8CCA-4CCC-82C8-0EDC289C46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0796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atowy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C1F31B5-99F4-45C4-9E6B-2A6EE0D3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262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y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BD6812D-BC70-4954-8370-417B54D28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59A8FBF-FFA7-483E-8F68-9ACF3A045E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64" y="6091722"/>
            <a:ext cx="1342800" cy="4599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5275786-E821-474B-98BC-EF51C7B8A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25" y="5804747"/>
            <a:ext cx="1092035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052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84CC311-94FC-40AF-BCC3-D4B3A0E80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0C269671-AB38-4D52-935F-13EF5D221663}"/>
              </a:ext>
            </a:extLst>
          </p:cNvPr>
          <p:cNvGrpSpPr/>
          <p:nvPr userDrawn="1"/>
        </p:nvGrpSpPr>
        <p:grpSpPr>
          <a:xfrm>
            <a:off x="3620655" y="1024090"/>
            <a:ext cx="4950692" cy="4809855"/>
            <a:chOff x="3343562" y="1235345"/>
            <a:chExt cx="4950692" cy="4809854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AF1E12D7-1921-4F83-9639-7E0CEB1231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3562" y="1671782"/>
              <a:ext cx="4950692" cy="437341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158C4590-35E9-4A01-80D3-06EDB633DA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9491" y="1235345"/>
              <a:ext cx="3805383" cy="1808031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18A701E-EFC2-44E2-B4AD-CB9E510AF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988" y="5795835"/>
            <a:ext cx="2597121" cy="1097375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53EF0A1C-81C8-4DB8-9860-AA8AF564E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67"/>
            <a:ext cx="3101932" cy="10973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xmlns="" id="{DB2692F8-52E1-45B2-9CD5-4C5AFE897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010" y="2570083"/>
            <a:ext cx="3361681" cy="11280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9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:a16="http://schemas.microsoft.com/office/drawing/2014/main" xmlns="" id="{5C768080-D83C-4EF3-809A-50F6BF8C9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2098" y="4292612"/>
            <a:ext cx="2243236" cy="9368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215680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I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84CC311-94FC-40AF-BCC3-D4B3A0E80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0C269671-AB38-4D52-935F-13EF5D221663}"/>
              </a:ext>
            </a:extLst>
          </p:cNvPr>
          <p:cNvGrpSpPr/>
          <p:nvPr userDrawn="1"/>
        </p:nvGrpSpPr>
        <p:grpSpPr>
          <a:xfrm>
            <a:off x="6580551" y="1099310"/>
            <a:ext cx="4950692" cy="4809855"/>
            <a:chOff x="3343562" y="1235345"/>
            <a:chExt cx="4950692" cy="4809854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AF1E12D7-1921-4F83-9639-7E0CEB1231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3562" y="1671782"/>
              <a:ext cx="4950692" cy="437341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158C4590-35E9-4A01-80D3-06EDB633DA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9491" y="1235345"/>
              <a:ext cx="3805383" cy="1808031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18A701E-EFC2-44E2-B4AD-CB9E510AF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988" y="5795835"/>
            <a:ext cx="2597121" cy="1097375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53EF0A1C-81C8-4DB8-9860-AA8AF564E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67"/>
            <a:ext cx="3101932" cy="10973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xmlns="" id="{DB2692F8-52E1-45B2-9CD5-4C5AFE897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5905" y="2662369"/>
            <a:ext cx="3361681" cy="11280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9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:a16="http://schemas.microsoft.com/office/drawing/2014/main" xmlns="" id="{5C768080-D83C-4EF3-809A-50F6BF8C9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1991" y="4367832"/>
            <a:ext cx="2243236" cy="9368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Symbol zastępczy zawartości 18">
            <a:extLst>
              <a:ext uri="{FF2B5EF4-FFF2-40B4-BE49-F238E27FC236}">
                <a16:creationId xmlns:a16="http://schemas.microsoft.com/office/drawing/2014/main" xmlns="" id="{E821E3B9-EF65-412D-86FE-37FDA1C2FD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2323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E9CE374B-DC92-4C47-8DF2-DABF881C446B}"/>
              </a:ext>
            </a:extLst>
          </p:cNvPr>
          <p:cNvGrpSpPr/>
          <p:nvPr userDrawn="1"/>
        </p:nvGrpSpPr>
        <p:grpSpPr>
          <a:xfrm>
            <a:off x="19" y="-125728"/>
            <a:ext cx="12209583" cy="7119655"/>
            <a:chOff x="0" y="-125730"/>
            <a:chExt cx="12209583" cy="7119654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xmlns="" id="{E9DB3F35-52FA-4B48-B9D9-9A1C9840C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9DA024E0-D0E2-489B-97FC-168A1BAA15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" r="7769" b="34077"/>
            <a:stretch/>
          </p:blipFill>
          <p:spPr>
            <a:xfrm>
              <a:off x="2409568" y="-125730"/>
              <a:ext cx="9800015" cy="7119654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E43A692-0C61-4022-BE2A-6C284EF52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551" y="18495"/>
            <a:ext cx="4545336" cy="1791855"/>
          </a:xfrm>
          <a:prstGeom prst="rect">
            <a:avLst/>
          </a:prstGeom>
        </p:spPr>
      </p:pic>
      <p:sp>
        <p:nvSpPr>
          <p:cNvPr id="14" name="Symbol zastępczy tekstu 18">
            <a:extLst>
              <a:ext uri="{FF2B5EF4-FFF2-40B4-BE49-F238E27FC236}">
                <a16:creationId xmlns:a16="http://schemas.microsoft.com/office/drawing/2014/main" xmlns="" id="{E036C2CE-07AE-4B8B-A437-2D253C2E1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23" y="2016365"/>
            <a:ext cx="9873048" cy="2108579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035" indent="0">
              <a:buNone/>
              <a:defRPr sz="4000">
                <a:solidFill>
                  <a:schemeClr val="bg1"/>
                </a:solidFill>
              </a:defRPr>
            </a:lvl2pPr>
            <a:lvl3pPr marL="914082" indent="0">
              <a:buNone/>
              <a:defRPr sz="4000">
                <a:solidFill>
                  <a:schemeClr val="bg1"/>
                </a:solidFill>
              </a:defRPr>
            </a:lvl3pPr>
            <a:lvl4pPr marL="1371124" indent="0">
              <a:buNone/>
              <a:defRPr sz="4000">
                <a:solidFill>
                  <a:schemeClr val="bg1"/>
                </a:solidFill>
              </a:defRPr>
            </a:lvl4pPr>
            <a:lvl5pPr marL="1828165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EE4DA861-8F9D-44E3-902C-14423E2D16EE}"/>
              </a:ext>
            </a:extLst>
          </p:cNvPr>
          <p:cNvSpPr txBox="1"/>
          <p:nvPr userDrawn="1"/>
        </p:nvSpPr>
        <p:spPr>
          <a:xfrm>
            <a:off x="6845643" y="4675925"/>
            <a:ext cx="5090984" cy="1815883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Departament Pozyskiwania i Obsługi Inwestora</a:t>
            </a:r>
            <a:r>
              <a:rPr lang="en-GB" sz="1600" b="1" dirty="0">
                <a:solidFill>
                  <a:prstClr val="white"/>
                </a:solidFill>
                <a:latin typeface="Open Sans"/>
              </a:rPr>
              <a:t> </a:t>
            </a:r>
          </a:p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Łódzka Specjalna Strefa Ekonomiczna</a:t>
            </a:r>
            <a:endParaRPr lang="en-GB" sz="1600" b="1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pl-PL" sz="1600" dirty="0">
                <a:solidFill>
                  <a:prstClr val="white"/>
                </a:solidFill>
                <a:latin typeface="Open Sans"/>
              </a:rPr>
              <a:t>Ul. 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Ks.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Biskupa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Wincentego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Tymienieckiego</a:t>
            </a:r>
            <a:endParaRPr lang="pl-PL" sz="1600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en-GB" sz="1600" dirty="0">
                <a:solidFill>
                  <a:prstClr val="white"/>
                </a:solidFill>
                <a:latin typeface="Open Sans"/>
              </a:rPr>
              <a:t>90-349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Łódź</a:t>
            </a:r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/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E</a:t>
            </a:r>
            <a:r>
              <a:rPr lang="en-GB" sz="1600" b="1" dirty="0">
                <a:solidFill>
                  <a:prstClr val="white"/>
                </a:solidFill>
                <a:latin typeface="Open Sans"/>
              </a:rPr>
              <a:t>mail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: 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info@sse.lodz.pl</a:t>
            </a:r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Nr Telefonu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: (+48) 42 676 27 53, (+48) 42 676 27 54</a:t>
            </a:r>
          </a:p>
        </p:txBody>
      </p:sp>
    </p:spTree>
    <p:extLst>
      <p:ext uri="{BB962C8B-B14F-4D97-AF65-F5344CB8AC3E}">
        <p14:creationId xmlns:p14="http://schemas.microsoft.com/office/powerpoint/2010/main" val="7209720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78ACC7F-1EA9-4A04-BEF7-AF92210D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A66E80C-BBC7-4411-B097-C74D3079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3F03623-2F71-4614-B9BB-EF8FB352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1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C8D609-3205-4C76-BFC7-FBC23D5A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3A30C57-EA28-485D-B494-FCFBCBA3D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36A4EB7-50F2-47E5-A9FF-830756525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352B621-7FC8-4E58-AD65-4C37A5B9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9772440-6FBE-4518-8617-AF3DE7C1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C25C2C8-7FEC-4B6C-907D-5E19276A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996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E2237A-AF9C-4700-8EED-E9FB2D6A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228F4D4-AE54-4AF9-B809-1B57968E4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8F94F76-E31F-4711-A78E-CB4732622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39E7CB7-598F-4A9E-8F7B-444F7D63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48B7710-50F9-47AB-9CBB-3C7C33B7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977C5FB-8C8F-494C-AC3E-38048A03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6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atowy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C1F31B5-99F4-45C4-9E6B-2A6EE0D3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03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68CEC5-8A63-4F36-A626-60F70CCA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D805CCD-56D8-41C9-ADA0-23CB90CF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0C3C5C-BA04-4DFD-8684-D322A2F5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D0E6A2A-6AE2-49F5-91DB-4B6F0B7E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878ABC4-7910-4DE0-A531-BE28886D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4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9B6FFA4-CCB7-47AB-B5D9-84C9C9250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3"/>
            <a:ext cx="2628900" cy="581183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54B3177-2170-4F28-865F-410B8D063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3"/>
            <a:ext cx="7734300" cy="581183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943D38-09E2-4DFF-95EA-EBE89E8E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B4D72E4-5AF0-4A17-A045-ADF26CD3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E3D4969-4F50-4315-86FD-8D33AA12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55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A1457E0-9108-49B9-A189-75CDE18E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750">
              <a:defRPr/>
            </a:lvl1pPr>
          </a:lstStyle>
          <a:p>
            <a:pPr>
              <a:defRPr/>
            </a:pPr>
            <a:fld id="{D97195AC-7C5D-44B3-8969-E5113BA96BE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2019-04-08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8CDFB89-29ED-40F2-B66D-41120C8F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750"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AAB3BFB-9B7E-4707-813A-AAE8E334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750">
              <a:defRPr/>
            </a:lvl1pPr>
          </a:lstStyle>
          <a:p>
            <a:fld id="{6005BEC8-4E4E-4CE3-AC2F-798FFF7141F6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184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CAB1E6D-9C58-4EFC-A81C-51A827DCD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178"/>
            <a:ext cx="12192000" cy="6904180"/>
          </a:xfrm>
          <a:prstGeom prst="rect">
            <a:avLst/>
          </a:prstGeom>
        </p:spPr>
      </p:pic>
      <p:pic>
        <p:nvPicPr>
          <p:cNvPr id="14" name="Beznazwy-1.jpg" descr="Beznazwy-1.jpg">
            <a:extLst>
              <a:ext uri="{FF2B5EF4-FFF2-40B4-BE49-F238E27FC236}">
                <a16:creationId xmlns:a16="http://schemas.microsoft.com/office/drawing/2014/main" xmlns="" id="{0E3FE743-6090-4A19-97FF-711EB2508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19" y="6087233"/>
            <a:ext cx="935863" cy="530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C2472D18-6325-44CB-AFA4-17B91595F4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92" y="6087236"/>
            <a:ext cx="1342293" cy="475749"/>
          </a:xfrm>
          <a:prstGeom prst="rect">
            <a:avLst/>
          </a:prstGeom>
        </p:spPr>
      </p:pic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xmlns="" id="{90D4EB97-38C7-4083-9B66-4C81926C6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8735" y="2258021"/>
            <a:ext cx="8872151" cy="2108579"/>
          </a:xfrm>
        </p:spPr>
        <p:txBody>
          <a:bodyPr>
            <a:noAutofit/>
          </a:bodyPr>
          <a:lstStyle>
            <a:lvl1pPr marL="0" indent="0" algn="ctr">
              <a:buNone/>
              <a:defRPr sz="6700">
                <a:solidFill>
                  <a:schemeClr val="bg1"/>
                </a:solidFill>
              </a:defRPr>
            </a:lvl1pPr>
            <a:lvl2pPr marL="457035" indent="0">
              <a:buNone/>
              <a:defRPr sz="4000">
                <a:solidFill>
                  <a:schemeClr val="bg1"/>
                </a:solidFill>
              </a:defRPr>
            </a:lvl2pPr>
            <a:lvl3pPr marL="914082" indent="0">
              <a:buNone/>
              <a:defRPr sz="4000">
                <a:solidFill>
                  <a:schemeClr val="bg1"/>
                </a:solidFill>
              </a:defRPr>
            </a:lvl3pPr>
            <a:lvl4pPr marL="1371124" indent="0">
              <a:buNone/>
              <a:defRPr sz="4000">
                <a:solidFill>
                  <a:schemeClr val="bg1"/>
                </a:solidFill>
              </a:defRPr>
            </a:lvl4pPr>
            <a:lvl5pPr marL="1828165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250342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y pasek,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2A7946E-A378-4939-9CCE-409B5262C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eznazwy-1.jpg" descr="Beznazwy-1.jpg">
            <a:extLst>
              <a:ext uri="{FF2B5EF4-FFF2-40B4-BE49-F238E27FC236}">
                <a16:creationId xmlns:a16="http://schemas.microsoft.com/office/drawing/2014/main" xmlns="" id="{436D0D10-6047-48A3-8797-BA10365247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19" y="6087233"/>
            <a:ext cx="935863" cy="530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036D928-BD32-43F3-935F-277597F537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92" y="6087236"/>
            <a:ext cx="1342293" cy="4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48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na białym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BD6812D-BC70-4954-8370-417B54D28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03"/>
            <a:ext cx="12192000" cy="684041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59A8FBF-FFA7-483E-8F68-9ACF3A045E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64" y="6091722"/>
            <a:ext cx="1342800" cy="4599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5275786-E821-474B-98BC-EF51C7B8A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25" y="5804747"/>
            <a:ext cx="1092035" cy="1098000"/>
          </a:xfrm>
          <a:prstGeom prst="rect">
            <a:avLst/>
          </a:prstGeom>
        </p:spPr>
      </p:pic>
      <p:sp>
        <p:nvSpPr>
          <p:cNvPr id="13" name="Symbol zastępczy tekstu 14">
            <a:extLst>
              <a:ext uri="{FF2B5EF4-FFF2-40B4-BE49-F238E27FC236}">
                <a16:creationId xmlns:a16="http://schemas.microsoft.com/office/drawing/2014/main" xmlns="" id="{23E9FC97-9E8F-402B-A249-6917CFCCC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49"/>
            <a:ext cx="5029200" cy="61753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12266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4" name="Symbol zastępczy zawartości 18">
            <a:extLst>
              <a:ext uri="{FF2B5EF4-FFF2-40B4-BE49-F238E27FC236}">
                <a16:creationId xmlns:a16="http://schemas.microsoft.com/office/drawing/2014/main" xmlns="" id="{276578CE-A1BA-4048-A442-F751B1C80E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12266"/>
                </a:solidFill>
              </a:defRPr>
            </a:lvl1pPr>
            <a:lvl2pPr>
              <a:defRPr sz="2400">
                <a:solidFill>
                  <a:srgbClr val="012266"/>
                </a:solidFill>
              </a:defRPr>
            </a:lvl2pPr>
            <a:lvl3pPr>
              <a:defRPr sz="2400">
                <a:solidFill>
                  <a:srgbClr val="012266"/>
                </a:solidFill>
              </a:defRPr>
            </a:lvl3pPr>
            <a:lvl4pPr>
              <a:defRPr sz="2400">
                <a:solidFill>
                  <a:srgbClr val="012266"/>
                </a:solidFill>
              </a:defRPr>
            </a:lvl4pPr>
            <a:lvl5pPr>
              <a:defRPr sz="2400">
                <a:solidFill>
                  <a:srgbClr val="01226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15" name="Symbol zastępczy zawartości 18">
            <a:extLst>
              <a:ext uri="{FF2B5EF4-FFF2-40B4-BE49-F238E27FC236}">
                <a16:creationId xmlns:a16="http://schemas.microsoft.com/office/drawing/2014/main" xmlns="" id="{65ADF87E-30ED-4DD3-B8E0-9E7F84B732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12266"/>
                </a:solidFill>
              </a:defRPr>
            </a:lvl1pPr>
            <a:lvl2pPr>
              <a:defRPr sz="2400">
                <a:solidFill>
                  <a:srgbClr val="012266"/>
                </a:solidFill>
              </a:defRPr>
            </a:lvl2pPr>
            <a:lvl3pPr>
              <a:defRPr sz="2400">
                <a:solidFill>
                  <a:srgbClr val="012266"/>
                </a:solidFill>
              </a:defRPr>
            </a:lvl3pPr>
            <a:lvl4pPr>
              <a:defRPr sz="2400">
                <a:solidFill>
                  <a:srgbClr val="012266"/>
                </a:solidFill>
              </a:defRPr>
            </a:lvl4pPr>
            <a:lvl5pPr>
              <a:defRPr sz="2400">
                <a:solidFill>
                  <a:srgbClr val="01226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0871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C1F31B5-99F4-45C4-9E6B-2A6EE0D3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E46F6EF0-5D0D-4AF4-B422-796767177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49"/>
            <a:ext cx="5029200" cy="61753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21" name="Symbol zastępczy zawartości 18">
            <a:extLst>
              <a:ext uri="{FF2B5EF4-FFF2-40B4-BE49-F238E27FC236}">
                <a16:creationId xmlns:a16="http://schemas.microsoft.com/office/drawing/2014/main" xmlns="" id="{B35005DE-DF73-4BA0-9562-77832BE415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22" name="Symbol zastępczy zawartości 18">
            <a:extLst>
              <a:ext uri="{FF2B5EF4-FFF2-40B4-BE49-F238E27FC236}">
                <a16:creationId xmlns:a16="http://schemas.microsoft.com/office/drawing/2014/main" xmlns="" id="{4EA1127B-8CCA-4CCC-82C8-0EDC289C46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8463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atowy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C1F31B5-99F4-45C4-9E6B-2A6EE0D3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82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y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BD6812D-BC70-4954-8370-417B54D28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59A8FBF-FFA7-483E-8F68-9ACF3A045E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64" y="6091722"/>
            <a:ext cx="1342800" cy="4599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5275786-E821-474B-98BC-EF51C7B8A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25" y="5804747"/>
            <a:ext cx="1092035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423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84CC311-94FC-40AF-BCC3-D4B3A0E80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0C269671-AB38-4D52-935F-13EF5D221663}"/>
              </a:ext>
            </a:extLst>
          </p:cNvPr>
          <p:cNvGrpSpPr/>
          <p:nvPr userDrawn="1"/>
        </p:nvGrpSpPr>
        <p:grpSpPr>
          <a:xfrm>
            <a:off x="3620655" y="1024090"/>
            <a:ext cx="4950692" cy="4809855"/>
            <a:chOff x="3343562" y="1235345"/>
            <a:chExt cx="4950692" cy="4809854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AF1E12D7-1921-4F83-9639-7E0CEB1231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3562" y="1671782"/>
              <a:ext cx="4950692" cy="437341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158C4590-35E9-4A01-80D3-06EDB633DA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9491" y="1235345"/>
              <a:ext cx="3805383" cy="1808031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18A701E-EFC2-44E2-B4AD-CB9E510AF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988" y="5795835"/>
            <a:ext cx="2597121" cy="1097375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53EF0A1C-81C8-4DB8-9860-AA8AF564E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67"/>
            <a:ext cx="3101932" cy="10973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xmlns="" id="{DB2692F8-52E1-45B2-9CD5-4C5AFE897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010" y="2570083"/>
            <a:ext cx="3361681" cy="11280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9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:a16="http://schemas.microsoft.com/office/drawing/2014/main" xmlns="" id="{5C768080-D83C-4EF3-809A-50F6BF8C9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2098" y="4292612"/>
            <a:ext cx="2243236" cy="9368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926730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y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9BD6812D-BC70-4954-8370-417B54D28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859A8FBF-FFA7-483E-8F68-9ACF3A045E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64" y="6091722"/>
            <a:ext cx="1342800" cy="4599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C5275786-E821-474B-98BC-EF51C7B8A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25" y="5804747"/>
            <a:ext cx="1092035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53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I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84CC311-94FC-40AF-BCC3-D4B3A0E80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0C269671-AB38-4D52-935F-13EF5D221663}"/>
              </a:ext>
            </a:extLst>
          </p:cNvPr>
          <p:cNvGrpSpPr/>
          <p:nvPr userDrawn="1"/>
        </p:nvGrpSpPr>
        <p:grpSpPr>
          <a:xfrm>
            <a:off x="6580551" y="1099310"/>
            <a:ext cx="4950692" cy="4809855"/>
            <a:chOff x="3343562" y="1235345"/>
            <a:chExt cx="4950692" cy="4809854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AF1E12D7-1921-4F83-9639-7E0CEB1231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3562" y="1671782"/>
              <a:ext cx="4950692" cy="437341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158C4590-35E9-4A01-80D3-06EDB633DA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9491" y="1235345"/>
              <a:ext cx="3805383" cy="1808031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18A701E-EFC2-44E2-B4AD-CB9E510AF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988" y="5795835"/>
            <a:ext cx="2597121" cy="1097375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53EF0A1C-81C8-4DB8-9860-AA8AF564E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67"/>
            <a:ext cx="3101932" cy="10973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xmlns="" id="{DB2692F8-52E1-45B2-9CD5-4C5AFE897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5905" y="2662369"/>
            <a:ext cx="3361681" cy="11280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9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:a16="http://schemas.microsoft.com/office/drawing/2014/main" xmlns="" id="{5C768080-D83C-4EF3-809A-50F6BF8C9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1991" y="4367832"/>
            <a:ext cx="2243236" cy="9368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Symbol zastępczy zawartości 18">
            <a:extLst>
              <a:ext uri="{FF2B5EF4-FFF2-40B4-BE49-F238E27FC236}">
                <a16:creationId xmlns:a16="http://schemas.microsoft.com/office/drawing/2014/main" xmlns="" id="{E821E3B9-EF65-412D-86FE-37FDA1C2FD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2416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E9CE374B-DC92-4C47-8DF2-DABF881C446B}"/>
              </a:ext>
            </a:extLst>
          </p:cNvPr>
          <p:cNvGrpSpPr/>
          <p:nvPr userDrawn="1"/>
        </p:nvGrpSpPr>
        <p:grpSpPr>
          <a:xfrm>
            <a:off x="19" y="-125728"/>
            <a:ext cx="12209583" cy="7119655"/>
            <a:chOff x="0" y="-125730"/>
            <a:chExt cx="12209583" cy="7119654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xmlns="" id="{E9DB3F35-52FA-4B48-B9D9-9A1C9840C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9DA024E0-D0E2-489B-97FC-168A1BAA15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" r="7769" b="34077"/>
            <a:stretch/>
          </p:blipFill>
          <p:spPr>
            <a:xfrm>
              <a:off x="2409568" y="-125730"/>
              <a:ext cx="9800015" cy="7119654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E43A692-0C61-4022-BE2A-6C284EF52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551" y="18495"/>
            <a:ext cx="4545336" cy="1791855"/>
          </a:xfrm>
          <a:prstGeom prst="rect">
            <a:avLst/>
          </a:prstGeom>
        </p:spPr>
      </p:pic>
      <p:sp>
        <p:nvSpPr>
          <p:cNvPr id="14" name="Symbol zastępczy tekstu 18">
            <a:extLst>
              <a:ext uri="{FF2B5EF4-FFF2-40B4-BE49-F238E27FC236}">
                <a16:creationId xmlns:a16="http://schemas.microsoft.com/office/drawing/2014/main" xmlns="" id="{E036C2CE-07AE-4B8B-A437-2D253C2E1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23" y="2016365"/>
            <a:ext cx="9873048" cy="2108579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035" indent="0">
              <a:buNone/>
              <a:defRPr sz="4000">
                <a:solidFill>
                  <a:schemeClr val="bg1"/>
                </a:solidFill>
              </a:defRPr>
            </a:lvl2pPr>
            <a:lvl3pPr marL="914082" indent="0">
              <a:buNone/>
              <a:defRPr sz="4000">
                <a:solidFill>
                  <a:schemeClr val="bg1"/>
                </a:solidFill>
              </a:defRPr>
            </a:lvl3pPr>
            <a:lvl4pPr marL="1371124" indent="0">
              <a:buNone/>
              <a:defRPr sz="4000">
                <a:solidFill>
                  <a:schemeClr val="bg1"/>
                </a:solidFill>
              </a:defRPr>
            </a:lvl4pPr>
            <a:lvl5pPr marL="1828165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EE4DA861-8F9D-44E3-902C-14423E2D16EE}"/>
              </a:ext>
            </a:extLst>
          </p:cNvPr>
          <p:cNvSpPr txBox="1"/>
          <p:nvPr userDrawn="1"/>
        </p:nvSpPr>
        <p:spPr>
          <a:xfrm>
            <a:off x="6845643" y="4675925"/>
            <a:ext cx="5090984" cy="1815883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Departament Pozyskiwania i Obsługi Inwestora</a:t>
            </a:r>
            <a:r>
              <a:rPr lang="en-GB" sz="1600" b="1" dirty="0">
                <a:solidFill>
                  <a:prstClr val="white"/>
                </a:solidFill>
                <a:latin typeface="Open Sans"/>
              </a:rPr>
              <a:t> </a:t>
            </a:r>
          </a:p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Łódzka Specjalna Strefa Ekonomiczna</a:t>
            </a:r>
            <a:endParaRPr lang="en-GB" sz="1600" b="1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pl-PL" sz="1600" dirty="0">
                <a:solidFill>
                  <a:prstClr val="white"/>
                </a:solidFill>
                <a:latin typeface="Open Sans"/>
              </a:rPr>
              <a:t>Ul. 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Ks.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Biskupa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Wincentego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Tymienieckiego</a:t>
            </a:r>
            <a:endParaRPr lang="pl-PL" sz="1600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en-GB" sz="1600" dirty="0">
                <a:solidFill>
                  <a:prstClr val="white"/>
                </a:solidFill>
                <a:latin typeface="Open Sans"/>
              </a:rPr>
              <a:t>90-349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Łódź</a:t>
            </a:r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/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E</a:t>
            </a:r>
            <a:r>
              <a:rPr lang="en-GB" sz="1600" b="1" dirty="0">
                <a:solidFill>
                  <a:prstClr val="white"/>
                </a:solidFill>
                <a:latin typeface="Open Sans"/>
              </a:rPr>
              <a:t>mail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: 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info@sse.lodz.pl</a:t>
            </a:r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Nr Telefonu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: (+48) 42 676 27 53, (+48) 42 676 27 54</a:t>
            </a:r>
          </a:p>
        </p:txBody>
      </p:sp>
    </p:spTree>
    <p:extLst>
      <p:ext uri="{BB962C8B-B14F-4D97-AF65-F5344CB8AC3E}">
        <p14:creationId xmlns:p14="http://schemas.microsoft.com/office/powerpoint/2010/main" val="26037378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78ACC7F-1EA9-4A04-BEF7-AF92210D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A66E80C-BBC7-4411-B097-C74D3079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3F03623-2F71-4614-B9BB-EF8FB352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12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C8D609-3205-4C76-BFC7-FBC23D5A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3A30C57-EA28-485D-B494-FCFBCBA3D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36A4EB7-50F2-47E5-A9FF-830756525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352B621-7FC8-4E58-AD65-4C37A5B9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9772440-6FBE-4518-8617-AF3DE7C1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C25C2C8-7FEC-4B6C-907D-5E19276A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86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E2237A-AF9C-4700-8EED-E9FB2D6A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228F4D4-AE54-4AF9-B809-1B57968E4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8F94F76-E31F-4711-A78E-CB4732622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39E7CB7-598F-4A9E-8F7B-444F7D63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48B7710-50F9-47AB-9CBB-3C7C33B7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977C5FB-8C8F-494C-AC3E-38048A03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16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68CEC5-8A63-4F36-A626-60F70CCA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D805CCD-56D8-41C9-ADA0-23CB90CF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0C3C5C-BA04-4DFD-8684-D322A2F5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D0E6A2A-6AE2-49F5-91DB-4B6F0B7E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878ABC4-7910-4DE0-A531-BE28886D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443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9B6FFA4-CCB7-47AB-B5D9-84C9C9250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3"/>
            <a:ext cx="2628900" cy="581183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54B3177-2170-4F28-865F-410B8D063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3"/>
            <a:ext cx="7734300" cy="581183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943D38-09E2-4DFF-95EA-EBE89E8E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B4D72E4-5AF0-4A17-A045-ADF26CD3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E3D4969-4F50-4315-86FD-8D33AA12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57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A1457E0-9108-49B9-A189-75CDE18E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750">
              <a:defRPr/>
            </a:lvl1pPr>
          </a:lstStyle>
          <a:p>
            <a:pPr>
              <a:defRPr/>
            </a:pPr>
            <a:fld id="{D97195AC-7C5D-44B3-8969-E5113BA96BE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2019-04-08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8CDFB89-29ED-40F2-B66D-41120C8F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750"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AAB3BFB-9B7E-4707-813A-AAE8E334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750">
              <a:defRPr/>
            </a:lvl1pPr>
          </a:lstStyle>
          <a:p>
            <a:fld id="{6005BEC8-4E4E-4CE3-AC2F-798FFF7141F6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9111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CAB1E6D-9C58-4EFC-A81C-51A827DCD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178"/>
            <a:ext cx="12192000" cy="6904180"/>
          </a:xfrm>
          <a:prstGeom prst="rect">
            <a:avLst/>
          </a:prstGeom>
        </p:spPr>
      </p:pic>
      <p:pic>
        <p:nvPicPr>
          <p:cNvPr id="14" name="Beznazwy-1.jpg" descr="Beznazwy-1.jpg">
            <a:extLst>
              <a:ext uri="{FF2B5EF4-FFF2-40B4-BE49-F238E27FC236}">
                <a16:creationId xmlns:a16="http://schemas.microsoft.com/office/drawing/2014/main" xmlns="" id="{0E3FE743-6090-4A19-97FF-711EB2508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19" y="6087233"/>
            <a:ext cx="935863" cy="530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C2472D18-6325-44CB-AFA4-17B91595F4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92" y="6087236"/>
            <a:ext cx="1342293" cy="475749"/>
          </a:xfrm>
          <a:prstGeom prst="rect">
            <a:avLst/>
          </a:prstGeom>
        </p:spPr>
      </p:pic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xmlns="" id="{90D4EB97-38C7-4083-9B66-4C81926C6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8735" y="2258021"/>
            <a:ext cx="8872151" cy="2108579"/>
          </a:xfrm>
        </p:spPr>
        <p:txBody>
          <a:bodyPr>
            <a:noAutofit/>
          </a:bodyPr>
          <a:lstStyle>
            <a:lvl1pPr marL="0" indent="0" algn="ctr">
              <a:buNone/>
              <a:defRPr sz="6700">
                <a:solidFill>
                  <a:schemeClr val="bg1"/>
                </a:solidFill>
              </a:defRPr>
            </a:lvl1pPr>
            <a:lvl2pPr marL="457035" indent="0">
              <a:buNone/>
              <a:defRPr sz="4000">
                <a:solidFill>
                  <a:schemeClr val="bg1"/>
                </a:solidFill>
              </a:defRPr>
            </a:lvl2pPr>
            <a:lvl3pPr marL="914082" indent="0">
              <a:buNone/>
              <a:defRPr sz="4000">
                <a:solidFill>
                  <a:schemeClr val="bg1"/>
                </a:solidFill>
              </a:defRPr>
            </a:lvl3pPr>
            <a:lvl4pPr marL="1371124" indent="0">
              <a:buNone/>
              <a:defRPr sz="4000">
                <a:solidFill>
                  <a:schemeClr val="bg1"/>
                </a:solidFill>
              </a:defRPr>
            </a:lvl4pPr>
            <a:lvl5pPr marL="1828165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64092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y pasek,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2A7946E-A378-4939-9CCE-409B5262C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eznazwy-1.jpg" descr="Beznazwy-1.jpg">
            <a:extLst>
              <a:ext uri="{FF2B5EF4-FFF2-40B4-BE49-F238E27FC236}">
                <a16:creationId xmlns:a16="http://schemas.microsoft.com/office/drawing/2014/main" xmlns="" id="{436D0D10-6047-48A3-8797-BA10365247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19" y="6087233"/>
            <a:ext cx="935863" cy="530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036D928-BD32-43F3-935F-277597F537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92" y="6087236"/>
            <a:ext cx="1342293" cy="4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5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884CC311-94FC-40AF-BCC3-D4B3A0E80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="" xmlns:a16="http://schemas.microsoft.com/office/drawing/2014/main" id="{0C269671-AB38-4D52-935F-13EF5D221663}"/>
              </a:ext>
            </a:extLst>
          </p:cNvPr>
          <p:cNvGrpSpPr/>
          <p:nvPr userDrawn="1"/>
        </p:nvGrpSpPr>
        <p:grpSpPr>
          <a:xfrm>
            <a:off x="3620655" y="1024090"/>
            <a:ext cx="4950692" cy="4809855"/>
            <a:chOff x="3343562" y="1235345"/>
            <a:chExt cx="4950692" cy="4809854"/>
          </a:xfrm>
        </p:grpSpPr>
        <p:pic>
          <p:nvPicPr>
            <p:cNvPr id="11" name="Obraz 10">
              <a:extLst>
                <a:ext uri="{FF2B5EF4-FFF2-40B4-BE49-F238E27FC236}">
                  <a16:creationId xmlns="" xmlns:a16="http://schemas.microsoft.com/office/drawing/2014/main" id="{AF1E12D7-1921-4F83-9639-7E0CEB1231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3562" y="1671782"/>
              <a:ext cx="4950692" cy="437341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="" xmlns:a16="http://schemas.microsoft.com/office/drawing/2014/main" id="{158C4590-35E9-4A01-80D3-06EDB633DA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9491" y="1235345"/>
              <a:ext cx="3805383" cy="1808031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F18A701E-EFC2-44E2-B4AD-CB9E510AF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988" y="5795835"/>
            <a:ext cx="2597121" cy="1097375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="" xmlns:a16="http://schemas.microsoft.com/office/drawing/2014/main" id="{53EF0A1C-81C8-4DB8-9860-AA8AF564E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67"/>
            <a:ext cx="3101932" cy="10973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="" xmlns:a16="http://schemas.microsoft.com/office/drawing/2014/main" id="{DB2692F8-52E1-45B2-9CD5-4C5AFE897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010" y="2570083"/>
            <a:ext cx="3361681" cy="11280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9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="" xmlns:a16="http://schemas.microsoft.com/office/drawing/2014/main" id="{5C768080-D83C-4EF3-809A-50F6BF8C9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2098" y="4292612"/>
            <a:ext cx="2243236" cy="9368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77026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na białym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BD6812D-BC70-4954-8370-417B54D28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03"/>
            <a:ext cx="12192000" cy="684041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59A8FBF-FFA7-483E-8F68-9ACF3A045E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64" y="6091722"/>
            <a:ext cx="1342800" cy="4599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5275786-E821-474B-98BC-EF51C7B8A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25" y="5804747"/>
            <a:ext cx="1092035" cy="1098000"/>
          </a:xfrm>
          <a:prstGeom prst="rect">
            <a:avLst/>
          </a:prstGeom>
        </p:spPr>
      </p:pic>
      <p:sp>
        <p:nvSpPr>
          <p:cNvPr id="13" name="Symbol zastępczy tekstu 14">
            <a:extLst>
              <a:ext uri="{FF2B5EF4-FFF2-40B4-BE49-F238E27FC236}">
                <a16:creationId xmlns:a16="http://schemas.microsoft.com/office/drawing/2014/main" xmlns="" id="{23E9FC97-9E8F-402B-A249-6917CFCCC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49"/>
            <a:ext cx="5029200" cy="61753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12266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4" name="Symbol zastępczy zawartości 18">
            <a:extLst>
              <a:ext uri="{FF2B5EF4-FFF2-40B4-BE49-F238E27FC236}">
                <a16:creationId xmlns:a16="http://schemas.microsoft.com/office/drawing/2014/main" xmlns="" id="{276578CE-A1BA-4048-A442-F751B1C80E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12266"/>
                </a:solidFill>
              </a:defRPr>
            </a:lvl1pPr>
            <a:lvl2pPr>
              <a:defRPr sz="2400">
                <a:solidFill>
                  <a:srgbClr val="012266"/>
                </a:solidFill>
              </a:defRPr>
            </a:lvl2pPr>
            <a:lvl3pPr>
              <a:defRPr sz="2400">
                <a:solidFill>
                  <a:srgbClr val="012266"/>
                </a:solidFill>
              </a:defRPr>
            </a:lvl3pPr>
            <a:lvl4pPr>
              <a:defRPr sz="2400">
                <a:solidFill>
                  <a:srgbClr val="012266"/>
                </a:solidFill>
              </a:defRPr>
            </a:lvl4pPr>
            <a:lvl5pPr>
              <a:defRPr sz="2400">
                <a:solidFill>
                  <a:srgbClr val="01226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15" name="Symbol zastępczy zawartości 18">
            <a:extLst>
              <a:ext uri="{FF2B5EF4-FFF2-40B4-BE49-F238E27FC236}">
                <a16:creationId xmlns:a16="http://schemas.microsoft.com/office/drawing/2014/main" xmlns="" id="{65ADF87E-30ED-4DD3-B8E0-9E7F84B732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12266"/>
                </a:solidFill>
              </a:defRPr>
            </a:lvl1pPr>
            <a:lvl2pPr>
              <a:defRPr sz="2400">
                <a:solidFill>
                  <a:srgbClr val="012266"/>
                </a:solidFill>
              </a:defRPr>
            </a:lvl2pPr>
            <a:lvl3pPr>
              <a:defRPr sz="2400">
                <a:solidFill>
                  <a:srgbClr val="012266"/>
                </a:solidFill>
              </a:defRPr>
            </a:lvl3pPr>
            <a:lvl4pPr>
              <a:defRPr sz="2400">
                <a:solidFill>
                  <a:srgbClr val="012266"/>
                </a:solidFill>
              </a:defRPr>
            </a:lvl4pPr>
            <a:lvl5pPr>
              <a:defRPr sz="2400">
                <a:solidFill>
                  <a:srgbClr val="01226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3670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C1F31B5-99F4-45C4-9E6B-2A6EE0D3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E46F6EF0-5D0D-4AF4-B422-796767177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49"/>
            <a:ext cx="5029200" cy="617539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21" name="Symbol zastępczy zawartości 18">
            <a:extLst>
              <a:ext uri="{FF2B5EF4-FFF2-40B4-BE49-F238E27FC236}">
                <a16:creationId xmlns:a16="http://schemas.microsoft.com/office/drawing/2014/main" xmlns="" id="{B35005DE-DF73-4BA0-9562-77832BE415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22" name="Symbol zastępczy zawartości 18">
            <a:extLst>
              <a:ext uri="{FF2B5EF4-FFF2-40B4-BE49-F238E27FC236}">
                <a16:creationId xmlns:a16="http://schemas.microsoft.com/office/drawing/2014/main" xmlns="" id="{4EA1127B-8CCA-4CCC-82C8-0EDC289C46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6182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atowy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C1F31B5-99F4-45C4-9E6B-2A6EE0D3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86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y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BD6812D-BC70-4954-8370-417B54D28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59A8FBF-FFA7-483E-8F68-9ACF3A045E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64" y="6091722"/>
            <a:ext cx="1342800" cy="4599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5275786-E821-474B-98BC-EF51C7B8A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25" y="5804747"/>
            <a:ext cx="1092035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77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84CC311-94FC-40AF-BCC3-D4B3A0E80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0C269671-AB38-4D52-935F-13EF5D221663}"/>
              </a:ext>
            </a:extLst>
          </p:cNvPr>
          <p:cNvGrpSpPr/>
          <p:nvPr userDrawn="1"/>
        </p:nvGrpSpPr>
        <p:grpSpPr>
          <a:xfrm>
            <a:off x="3620655" y="1024090"/>
            <a:ext cx="4950692" cy="4809855"/>
            <a:chOff x="3343562" y="1235345"/>
            <a:chExt cx="4950692" cy="4809854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AF1E12D7-1921-4F83-9639-7E0CEB1231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3562" y="1671782"/>
              <a:ext cx="4950692" cy="437341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158C4590-35E9-4A01-80D3-06EDB633DA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9491" y="1235345"/>
              <a:ext cx="3805383" cy="1808031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18A701E-EFC2-44E2-B4AD-CB9E510AF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988" y="5795835"/>
            <a:ext cx="2597121" cy="1097375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53EF0A1C-81C8-4DB8-9860-AA8AF564E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67"/>
            <a:ext cx="3101932" cy="10973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xmlns="" id="{DB2692F8-52E1-45B2-9CD5-4C5AFE897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010" y="2570083"/>
            <a:ext cx="3361681" cy="11280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9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:a16="http://schemas.microsoft.com/office/drawing/2014/main" xmlns="" id="{5C768080-D83C-4EF3-809A-50F6BF8C9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2098" y="4292612"/>
            <a:ext cx="2243236" cy="9368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106278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I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84CC311-94FC-40AF-BCC3-D4B3A0E80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0C269671-AB38-4D52-935F-13EF5D221663}"/>
              </a:ext>
            </a:extLst>
          </p:cNvPr>
          <p:cNvGrpSpPr/>
          <p:nvPr userDrawn="1"/>
        </p:nvGrpSpPr>
        <p:grpSpPr>
          <a:xfrm>
            <a:off x="6580551" y="1099310"/>
            <a:ext cx="4950692" cy="4809855"/>
            <a:chOff x="3343562" y="1235345"/>
            <a:chExt cx="4950692" cy="4809854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AF1E12D7-1921-4F83-9639-7E0CEB1231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3562" y="1671782"/>
              <a:ext cx="4950692" cy="437341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158C4590-35E9-4A01-80D3-06EDB633DA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9491" y="1235345"/>
              <a:ext cx="3805383" cy="1808031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18A701E-EFC2-44E2-B4AD-CB9E510AF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988" y="5795835"/>
            <a:ext cx="2597121" cy="1097375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53EF0A1C-81C8-4DB8-9860-AA8AF564E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67"/>
            <a:ext cx="3101932" cy="10973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xmlns="" id="{DB2692F8-52E1-45B2-9CD5-4C5AFE897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5905" y="2662369"/>
            <a:ext cx="3361681" cy="11280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9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:a16="http://schemas.microsoft.com/office/drawing/2014/main" xmlns="" id="{5C768080-D83C-4EF3-809A-50F6BF8C9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1991" y="4367832"/>
            <a:ext cx="2243236" cy="9368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Symbol zastępczy zawartości 18">
            <a:extLst>
              <a:ext uri="{FF2B5EF4-FFF2-40B4-BE49-F238E27FC236}">
                <a16:creationId xmlns:a16="http://schemas.microsoft.com/office/drawing/2014/main" xmlns="" id="{E821E3B9-EF65-412D-86FE-37FDA1C2FD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850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E9CE374B-DC92-4C47-8DF2-DABF881C446B}"/>
              </a:ext>
            </a:extLst>
          </p:cNvPr>
          <p:cNvGrpSpPr/>
          <p:nvPr userDrawn="1"/>
        </p:nvGrpSpPr>
        <p:grpSpPr>
          <a:xfrm>
            <a:off x="19" y="-125728"/>
            <a:ext cx="12209583" cy="7119655"/>
            <a:chOff x="0" y="-125730"/>
            <a:chExt cx="12209583" cy="7119654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xmlns="" id="{E9DB3F35-52FA-4B48-B9D9-9A1C9840C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9DA024E0-D0E2-489B-97FC-168A1BAA15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" r="7769" b="34077"/>
            <a:stretch/>
          </p:blipFill>
          <p:spPr>
            <a:xfrm>
              <a:off x="2409568" y="-125730"/>
              <a:ext cx="9800015" cy="7119654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E43A692-0C61-4022-BE2A-6C284EF52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551" y="18495"/>
            <a:ext cx="4545336" cy="1791855"/>
          </a:xfrm>
          <a:prstGeom prst="rect">
            <a:avLst/>
          </a:prstGeom>
        </p:spPr>
      </p:pic>
      <p:sp>
        <p:nvSpPr>
          <p:cNvPr id="14" name="Symbol zastępczy tekstu 18">
            <a:extLst>
              <a:ext uri="{FF2B5EF4-FFF2-40B4-BE49-F238E27FC236}">
                <a16:creationId xmlns:a16="http://schemas.microsoft.com/office/drawing/2014/main" xmlns="" id="{E036C2CE-07AE-4B8B-A437-2D253C2E1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23" y="2016365"/>
            <a:ext cx="9873048" cy="2108579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035" indent="0">
              <a:buNone/>
              <a:defRPr sz="4000">
                <a:solidFill>
                  <a:schemeClr val="bg1"/>
                </a:solidFill>
              </a:defRPr>
            </a:lvl2pPr>
            <a:lvl3pPr marL="914082" indent="0">
              <a:buNone/>
              <a:defRPr sz="4000">
                <a:solidFill>
                  <a:schemeClr val="bg1"/>
                </a:solidFill>
              </a:defRPr>
            </a:lvl3pPr>
            <a:lvl4pPr marL="1371124" indent="0">
              <a:buNone/>
              <a:defRPr sz="4000">
                <a:solidFill>
                  <a:schemeClr val="bg1"/>
                </a:solidFill>
              </a:defRPr>
            </a:lvl4pPr>
            <a:lvl5pPr marL="1828165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EE4DA861-8F9D-44E3-902C-14423E2D16EE}"/>
              </a:ext>
            </a:extLst>
          </p:cNvPr>
          <p:cNvSpPr txBox="1"/>
          <p:nvPr userDrawn="1"/>
        </p:nvSpPr>
        <p:spPr>
          <a:xfrm>
            <a:off x="6845643" y="4675925"/>
            <a:ext cx="5090984" cy="1815883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Departament Pozyskiwania i Obsługi Inwestora</a:t>
            </a:r>
            <a:r>
              <a:rPr lang="en-GB" sz="1600" b="1" dirty="0">
                <a:solidFill>
                  <a:prstClr val="white"/>
                </a:solidFill>
                <a:latin typeface="Open Sans"/>
              </a:rPr>
              <a:t> </a:t>
            </a:r>
          </a:p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Łódzka Specjalna Strefa Ekonomiczna</a:t>
            </a:r>
            <a:endParaRPr lang="en-GB" sz="1600" b="1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pl-PL" sz="1600" dirty="0">
                <a:solidFill>
                  <a:prstClr val="white"/>
                </a:solidFill>
                <a:latin typeface="Open Sans"/>
              </a:rPr>
              <a:t>Ul. 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Ks.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Biskupa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Wincentego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Tymienieckiego</a:t>
            </a:r>
            <a:endParaRPr lang="pl-PL" sz="1600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en-GB" sz="1600" dirty="0">
                <a:solidFill>
                  <a:prstClr val="white"/>
                </a:solidFill>
                <a:latin typeface="Open Sans"/>
              </a:rPr>
              <a:t>90-349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Łódź</a:t>
            </a:r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/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E</a:t>
            </a:r>
            <a:r>
              <a:rPr lang="en-GB" sz="1600" b="1" dirty="0">
                <a:solidFill>
                  <a:prstClr val="white"/>
                </a:solidFill>
                <a:latin typeface="Open Sans"/>
              </a:rPr>
              <a:t>mail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: 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info@sse.lodz.pl</a:t>
            </a:r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/>
            <a:r>
              <a:rPr lang="pl-PL" sz="1600" b="1" dirty="0">
                <a:solidFill>
                  <a:prstClr val="white"/>
                </a:solidFill>
                <a:latin typeface="Open Sans"/>
              </a:rPr>
              <a:t>Nr Telefonu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: (+48) 42 676 27 53, (+48) 42 676 27 54</a:t>
            </a:r>
          </a:p>
        </p:txBody>
      </p:sp>
    </p:spTree>
    <p:extLst>
      <p:ext uri="{BB962C8B-B14F-4D97-AF65-F5344CB8AC3E}">
        <p14:creationId xmlns:p14="http://schemas.microsoft.com/office/powerpoint/2010/main" val="22081654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78ACC7F-1EA9-4A04-BEF7-AF92210D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A66E80C-BBC7-4411-B097-C74D3079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3F03623-2F71-4614-B9BB-EF8FB352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353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C8D609-3205-4C76-BFC7-FBC23D5A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3A30C57-EA28-485D-B494-FCFBCBA3D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36A4EB7-50F2-47E5-A9FF-830756525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352B621-7FC8-4E58-AD65-4C37A5B9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9772440-6FBE-4518-8617-AF3DE7C1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C25C2C8-7FEC-4B6C-907D-5E19276A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115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E2237A-AF9C-4700-8EED-E9FB2D6A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228F4D4-AE54-4AF9-B809-1B57968E4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82" indent="0">
              <a:buNone/>
              <a:defRPr sz="2400"/>
            </a:lvl3pPr>
            <a:lvl4pPr marL="1371124" indent="0">
              <a:buNone/>
              <a:defRPr sz="2000"/>
            </a:lvl4pPr>
            <a:lvl5pPr marL="1828165" indent="0">
              <a:buNone/>
              <a:defRPr sz="2000"/>
            </a:lvl5pPr>
            <a:lvl6pPr marL="2285214" indent="0">
              <a:buNone/>
              <a:defRPr sz="2000"/>
            </a:lvl6pPr>
            <a:lvl7pPr marL="2742246" indent="0">
              <a:buNone/>
              <a:defRPr sz="2000"/>
            </a:lvl7pPr>
            <a:lvl8pPr marL="3199280" indent="0">
              <a:buNone/>
              <a:defRPr sz="2000"/>
            </a:lvl8pPr>
            <a:lvl9pPr marL="3656315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8F94F76-E31F-4711-A78E-CB4732622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5" indent="0">
              <a:buNone/>
              <a:defRPr sz="1500"/>
            </a:lvl2pPr>
            <a:lvl3pPr marL="914082" indent="0">
              <a:buNone/>
              <a:defRPr sz="1200"/>
            </a:lvl3pPr>
            <a:lvl4pPr marL="1371124" indent="0">
              <a:buNone/>
              <a:defRPr sz="1100"/>
            </a:lvl4pPr>
            <a:lvl5pPr marL="1828165" indent="0">
              <a:buNone/>
              <a:defRPr sz="1100"/>
            </a:lvl5pPr>
            <a:lvl6pPr marL="2285214" indent="0">
              <a:buNone/>
              <a:defRPr sz="1100"/>
            </a:lvl6pPr>
            <a:lvl7pPr marL="2742246" indent="0">
              <a:buNone/>
              <a:defRPr sz="1100"/>
            </a:lvl7pPr>
            <a:lvl8pPr marL="3199280" indent="0">
              <a:buNone/>
              <a:defRPr sz="1100"/>
            </a:lvl8pPr>
            <a:lvl9pPr marL="3656315" indent="0">
              <a:buNone/>
              <a:defRPr sz="11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39E7CB7-598F-4A9E-8F7B-444F7D63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48B7710-50F9-47AB-9CBB-3C7C33B7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977C5FB-8C8F-494C-AC3E-38048A03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1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I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884CC311-94FC-40AF-BCC3-D4B3A0E80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="" xmlns:a16="http://schemas.microsoft.com/office/drawing/2014/main" id="{0C269671-AB38-4D52-935F-13EF5D221663}"/>
              </a:ext>
            </a:extLst>
          </p:cNvPr>
          <p:cNvGrpSpPr/>
          <p:nvPr userDrawn="1"/>
        </p:nvGrpSpPr>
        <p:grpSpPr>
          <a:xfrm>
            <a:off x="6580551" y="1099310"/>
            <a:ext cx="4950692" cy="4809855"/>
            <a:chOff x="3343562" y="1235345"/>
            <a:chExt cx="4950692" cy="4809854"/>
          </a:xfrm>
        </p:grpSpPr>
        <p:pic>
          <p:nvPicPr>
            <p:cNvPr id="11" name="Obraz 10">
              <a:extLst>
                <a:ext uri="{FF2B5EF4-FFF2-40B4-BE49-F238E27FC236}">
                  <a16:creationId xmlns="" xmlns:a16="http://schemas.microsoft.com/office/drawing/2014/main" id="{AF1E12D7-1921-4F83-9639-7E0CEB1231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3562" y="1671782"/>
              <a:ext cx="4950692" cy="437341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="" xmlns:a16="http://schemas.microsoft.com/office/drawing/2014/main" id="{158C4590-35E9-4A01-80D3-06EDB633DA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9491" y="1235345"/>
              <a:ext cx="3805383" cy="1808031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F18A701E-EFC2-44E2-B4AD-CB9E510AF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988" y="5795835"/>
            <a:ext cx="2597121" cy="1097375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="" xmlns:a16="http://schemas.microsoft.com/office/drawing/2014/main" id="{53EF0A1C-81C8-4DB8-9860-AA8AF564E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67"/>
            <a:ext cx="3101932" cy="10973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="" xmlns:a16="http://schemas.microsoft.com/office/drawing/2014/main" id="{DB2692F8-52E1-45B2-9CD5-4C5AFE897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5905" y="2662369"/>
            <a:ext cx="3361681" cy="11280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9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="" xmlns:a16="http://schemas.microsoft.com/office/drawing/2014/main" id="{5C768080-D83C-4EF3-809A-50F6BF8C9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1991" y="4367832"/>
            <a:ext cx="2243236" cy="9368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Symbol zastępczy zawartości 18">
            <a:extLst>
              <a:ext uri="{FF2B5EF4-FFF2-40B4-BE49-F238E27FC236}">
                <a16:creationId xmlns="" xmlns:a16="http://schemas.microsoft.com/office/drawing/2014/main" id="{E821E3B9-EF65-412D-86FE-37FDA1C2FD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1464" y="1469853"/>
            <a:ext cx="5648325" cy="420189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0070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68CEC5-8A63-4F36-A626-60F70CCA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D805CCD-56D8-41C9-ADA0-23CB90CF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0C3C5C-BA04-4DFD-8684-D322A2F5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D0E6A2A-6AE2-49F5-91DB-4B6F0B7E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878ABC4-7910-4DE0-A531-BE28886D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85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9B6FFA4-CCB7-47AB-B5D9-84C9C9250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3"/>
            <a:ext cx="2628900" cy="5811839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54B3177-2170-4F28-865F-410B8D063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3"/>
            <a:ext cx="7734300" cy="581183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943D38-09E2-4DFF-95EA-EBE89E8E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B4D72E4-5AF0-4A17-A045-ADF26CD3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E3D4969-4F50-4315-86FD-8D33AA12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92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A1457E0-9108-49B9-A189-75CDE18E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8750">
              <a:defRPr/>
            </a:lvl1pPr>
          </a:lstStyle>
          <a:p>
            <a:pPr>
              <a:defRPr/>
            </a:pPr>
            <a:fld id="{D97195AC-7C5D-44B3-8969-E5113BA96BE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2019-04-08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8CDFB89-29ED-40F2-B66D-41120C8F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8750"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AAB3BFB-9B7E-4707-813A-AAE8E334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8750">
              <a:defRPr/>
            </a:lvl1pPr>
          </a:lstStyle>
          <a:p>
            <a:fld id="{6005BEC8-4E4E-4CE3-AC2F-798FFF7141F6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84491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CAB1E6D-9C58-4EFC-A81C-51A827DCD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6180"/>
            <a:ext cx="12192000" cy="6904180"/>
          </a:xfrm>
          <a:prstGeom prst="rect">
            <a:avLst/>
          </a:prstGeom>
        </p:spPr>
      </p:pic>
      <p:pic>
        <p:nvPicPr>
          <p:cNvPr id="14" name="Beznazwy-1.jpg" descr="Beznazwy-1.jpg">
            <a:extLst>
              <a:ext uri="{FF2B5EF4-FFF2-40B4-BE49-F238E27FC236}">
                <a16:creationId xmlns:a16="http://schemas.microsoft.com/office/drawing/2014/main" xmlns="" id="{0E3FE743-6090-4A19-97FF-711EB2508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0" y="6087233"/>
            <a:ext cx="935863" cy="53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C2472D18-6325-44CB-AFA4-17B91595F4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92" y="6087233"/>
            <a:ext cx="1342293" cy="475749"/>
          </a:xfrm>
          <a:prstGeom prst="rect">
            <a:avLst/>
          </a:prstGeom>
        </p:spPr>
      </p:pic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xmlns="" id="{90D4EB97-38C7-4083-9B66-4C81926C6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8716" y="2258020"/>
            <a:ext cx="8872151" cy="2108578"/>
          </a:xfrm>
        </p:spPr>
        <p:txBody>
          <a:bodyPr>
            <a:no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33623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y pasek,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2A7946E-A378-4939-9CCE-409B5262C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eznazwy-1.jpg" descr="Beznazwy-1.jpg">
            <a:extLst>
              <a:ext uri="{FF2B5EF4-FFF2-40B4-BE49-F238E27FC236}">
                <a16:creationId xmlns:a16="http://schemas.microsoft.com/office/drawing/2014/main" xmlns="" id="{436D0D10-6047-48A3-8797-BA10365247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0" y="6087233"/>
            <a:ext cx="935863" cy="53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036D928-BD32-43F3-935F-277597F537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792" y="6087233"/>
            <a:ext cx="1342293" cy="4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10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na białym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BD6812D-BC70-4954-8370-417B54D28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584"/>
            <a:ext cx="12192000" cy="684041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59A8FBF-FFA7-483E-8F68-9ACF3A045E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64" y="6091704"/>
            <a:ext cx="1342800" cy="45992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5275786-E821-474B-98BC-EF51C7B8A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26" y="5804746"/>
            <a:ext cx="1092034" cy="1098000"/>
          </a:xfrm>
          <a:prstGeom prst="rect">
            <a:avLst/>
          </a:prstGeom>
        </p:spPr>
      </p:pic>
      <p:sp>
        <p:nvSpPr>
          <p:cNvPr id="13" name="Symbol zastępczy tekstu 14">
            <a:extLst>
              <a:ext uri="{FF2B5EF4-FFF2-40B4-BE49-F238E27FC236}">
                <a16:creationId xmlns:a16="http://schemas.microsoft.com/office/drawing/2014/main" xmlns="" id="{23E9FC97-9E8F-402B-A249-6917CFCCC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50"/>
            <a:ext cx="5029200" cy="61753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012266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4" name="Symbol zastępczy zawartości 18">
            <a:extLst>
              <a:ext uri="{FF2B5EF4-FFF2-40B4-BE49-F238E27FC236}">
                <a16:creationId xmlns:a16="http://schemas.microsoft.com/office/drawing/2014/main" xmlns="" id="{276578CE-A1BA-4048-A442-F751B1C80E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69853"/>
            <a:ext cx="5648325" cy="42018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12266"/>
                </a:solidFill>
              </a:defRPr>
            </a:lvl1pPr>
            <a:lvl2pPr>
              <a:defRPr sz="2400">
                <a:solidFill>
                  <a:srgbClr val="012266"/>
                </a:solidFill>
              </a:defRPr>
            </a:lvl2pPr>
            <a:lvl3pPr>
              <a:defRPr sz="2400">
                <a:solidFill>
                  <a:srgbClr val="012266"/>
                </a:solidFill>
              </a:defRPr>
            </a:lvl3pPr>
            <a:lvl4pPr>
              <a:defRPr sz="2400">
                <a:solidFill>
                  <a:srgbClr val="012266"/>
                </a:solidFill>
              </a:defRPr>
            </a:lvl4pPr>
            <a:lvl5pPr>
              <a:defRPr sz="2400">
                <a:solidFill>
                  <a:srgbClr val="01226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15" name="Symbol zastępczy zawartości 18">
            <a:extLst>
              <a:ext uri="{FF2B5EF4-FFF2-40B4-BE49-F238E27FC236}">
                <a16:creationId xmlns:a16="http://schemas.microsoft.com/office/drawing/2014/main" xmlns="" id="{65ADF87E-30ED-4DD3-B8E0-9E7F84B732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1463" y="1469853"/>
            <a:ext cx="5648325" cy="42018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12266"/>
                </a:solidFill>
              </a:defRPr>
            </a:lvl1pPr>
            <a:lvl2pPr>
              <a:defRPr sz="2400">
                <a:solidFill>
                  <a:srgbClr val="012266"/>
                </a:solidFill>
              </a:defRPr>
            </a:lvl2pPr>
            <a:lvl3pPr>
              <a:defRPr sz="2400">
                <a:solidFill>
                  <a:srgbClr val="012266"/>
                </a:solidFill>
              </a:defRPr>
            </a:lvl3pPr>
            <a:lvl4pPr>
              <a:defRPr sz="2400">
                <a:solidFill>
                  <a:srgbClr val="012266"/>
                </a:solidFill>
              </a:defRPr>
            </a:lvl4pPr>
            <a:lvl5pPr>
              <a:defRPr sz="2400">
                <a:solidFill>
                  <a:srgbClr val="012266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98655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C1F31B5-99F4-45C4-9E6B-2A6EE0D3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E46F6EF0-5D0D-4AF4-B422-796767177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50"/>
            <a:ext cx="5029200" cy="61753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21" name="Symbol zastępczy zawartości 18">
            <a:extLst>
              <a:ext uri="{FF2B5EF4-FFF2-40B4-BE49-F238E27FC236}">
                <a16:creationId xmlns:a16="http://schemas.microsoft.com/office/drawing/2014/main" xmlns="" id="{B35005DE-DF73-4BA0-9562-77832BE415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1469853"/>
            <a:ext cx="5648325" cy="42018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22" name="Symbol zastępczy zawartości 18">
            <a:extLst>
              <a:ext uri="{FF2B5EF4-FFF2-40B4-BE49-F238E27FC236}">
                <a16:creationId xmlns:a16="http://schemas.microsoft.com/office/drawing/2014/main" xmlns="" id="{4EA1127B-8CCA-4CCC-82C8-0EDC289C46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1463" y="1469853"/>
            <a:ext cx="5648325" cy="42018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6210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atowy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7C1F31B5-99F4-45C4-9E6B-2A6EE0D39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75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ały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BD6812D-BC70-4954-8370-417B54D28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59A8FBF-FFA7-483E-8F68-9ACF3A045E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64" y="6091704"/>
            <a:ext cx="1342800" cy="45992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5275786-E821-474B-98BC-EF51C7B8A9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226" y="5804746"/>
            <a:ext cx="1092034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563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P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84CC311-94FC-40AF-BCC3-D4B3A0E80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0C269671-AB38-4D52-935F-13EF5D221663}"/>
              </a:ext>
            </a:extLst>
          </p:cNvPr>
          <p:cNvGrpSpPr/>
          <p:nvPr userDrawn="1"/>
        </p:nvGrpSpPr>
        <p:grpSpPr>
          <a:xfrm>
            <a:off x="3620654" y="1024072"/>
            <a:ext cx="4950692" cy="4809854"/>
            <a:chOff x="3343562" y="1235345"/>
            <a:chExt cx="4950692" cy="4809854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AF1E12D7-1921-4F83-9639-7E0CEB1231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3562" y="1671782"/>
              <a:ext cx="4950692" cy="437341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158C4590-35E9-4A01-80D3-06EDB633DA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9491" y="1235345"/>
              <a:ext cx="3805383" cy="1808031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18A701E-EFC2-44E2-B4AD-CB9E510AF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969" y="5795817"/>
            <a:ext cx="2597121" cy="1097375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53EF0A1C-81C8-4DB8-9860-AA8AF564E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49"/>
            <a:ext cx="3101932" cy="10973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xmlns="" id="{DB2692F8-52E1-45B2-9CD5-4C5AFE897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992" y="2570065"/>
            <a:ext cx="3361681" cy="11280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:a16="http://schemas.microsoft.com/office/drawing/2014/main" xmlns="" id="{5C768080-D83C-4EF3-809A-50F6BF8C9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2096" y="4292612"/>
            <a:ext cx="2243236" cy="9368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634585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="" xmlns:a16="http://schemas.microsoft.com/office/drawing/2014/main" id="{E9CE374B-DC92-4C47-8DF2-DABF881C446B}"/>
              </a:ext>
            </a:extLst>
          </p:cNvPr>
          <p:cNvGrpSpPr/>
          <p:nvPr userDrawn="1"/>
        </p:nvGrpSpPr>
        <p:grpSpPr>
          <a:xfrm>
            <a:off x="19" y="-125728"/>
            <a:ext cx="12209583" cy="7119655"/>
            <a:chOff x="0" y="-125730"/>
            <a:chExt cx="12209583" cy="7119654"/>
          </a:xfrm>
        </p:grpSpPr>
        <p:pic>
          <p:nvPicPr>
            <p:cNvPr id="9" name="Obraz 8">
              <a:extLst>
                <a:ext uri="{FF2B5EF4-FFF2-40B4-BE49-F238E27FC236}">
                  <a16:creationId xmlns="" xmlns:a16="http://schemas.microsoft.com/office/drawing/2014/main" id="{E9DB3F35-52FA-4B48-B9D9-9A1C9840C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="" xmlns:a16="http://schemas.microsoft.com/office/drawing/2014/main" id="{9DA024E0-D0E2-489B-97FC-168A1BAA15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" r="7769" b="34077"/>
            <a:stretch/>
          </p:blipFill>
          <p:spPr>
            <a:xfrm>
              <a:off x="2409568" y="-125730"/>
              <a:ext cx="9800015" cy="7119654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3E43A692-0C61-4022-BE2A-6C284EF52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551" y="18495"/>
            <a:ext cx="4545336" cy="1791855"/>
          </a:xfrm>
          <a:prstGeom prst="rect">
            <a:avLst/>
          </a:prstGeom>
        </p:spPr>
      </p:pic>
      <p:sp>
        <p:nvSpPr>
          <p:cNvPr id="14" name="Symbol zastępczy tekstu 18">
            <a:extLst>
              <a:ext uri="{FF2B5EF4-FFF2-40B4-BE49-F238E27FC236}">
                <a16:creationId xmlns="" xmlns:a16="http://schemas.microsoft.com/office/drawing/2014/main" id="{E036C2CE-07AE-4B8B-A437-2D253C2E1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23" y="2016365"/>
            <a:ext cx="9873048" cy="2108579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035" indent="0">
              <a:buNone/>
              <a:defRPr sz="4000">
                <a:solidFill>
                  <a:schemeClr val="bg1"/>
                </a:solidFill>
              </a:defRPr>
            </a:lvl2pPr>
            <a:lvl3pPr marL="914082" indent="0">
              <a:buNone/>
              <a:defRPr sz="4000">
                <a:solidFill>
                  <a:schemeClr val="bg1"/>
                </a:solidFill>
              </a:defRPr>
            </a:lvl3pPr>
            <a:lvl4pPr marL="1371124" indent="0">
              <a:buNone/>
              <a:defRPr sz="4000">
                <a:solidFill>
                  <a:schemeClr val="bg1"/>
                </a:solidFill>
              </a:defRPr>
            </a:lvl4pPr>
            <a:lvl5pPr marL="1828165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EE4DA861-8F9D-44E3-902C-14423E2D16EE}"/>
              </a:ext>
            </a:extLst>
          </p:cNvPr>
          <p:cNvSpPr txBox="1"/>
          <p:nvPr userDrawn="1"/>
        </p:nvSpPr>
        <p:spPr>
          <a:xfrm>
            <a:off x="6845643" y="4675925"/>
            <a:ext cx="5090984" cy="1815883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r"/>
            <a:r>
              <a:rPr lang="pl-PL" sz="1600" b="1" dirty="0">
                <a:solidFill>
                  <a:schemeClr val="bg1"/>
                </a:solidFill>
                <a:latin typeface="Open Sans"/>
              </a:rPr>
              <a:t>Departament Pozyskiwania i Obsługi Inwestora</a:t>
            </a:r>
            <a:r>
              <a:rPr lang="en-GB" sz="1600" b="1" dirty="0">
                <a:solidFill>
                  <a:schemeClr val="bg1"/>
                </a:solidFill>
                <a:latin typeface="Open Sans"/>
              </a:rPr>
              <a:t> </a:t>
            </a:r>
          </a:p>
          <a:p>
            <a:pPr algn="r"/>
            <a:r>
              <a:rPr lang="pl-PL" sz="1600" b="1" dirty="0">
                <a:solidFill>
                  <a:schemeClr val="bg1"/>
                </a:solidFill>
                <a:latin typeface="Open Sans"/>
              </a:rPr>
              <a:t>Łódzka Specjalna Strefa Ekonomiczna</a:t>
            </a:r>
            <a:endParaRPr lang="en-GB" sz="1600" b="1" dirty="0">
              <a:solidFill>
                <a:schemeClr val="bg1"/>
              </a:solidFill>
              <a:latin typeface="Open Sans"/>
            </a:endParaRPr>
          </a:p>
          <a:p>
            <a:pPr algn="r"/>
            <a:r>
              <a:rPr lang="pl-PL" sz="1600" dirty="0">
                <a:solidFill>
                  <a:schemeClr val="bg1"/>
                </a:solidFill>
                <a:latin typeface="Open Sans"/>
              </a:rPr>
              <a:t>Ul. </a:t>
            </a:r>
            <a:r>
              <a:rPr lang="en-GB" sz="1600" dirty="0">
                <a:solidFill>
                  <a:schemeClr val="bg1"/>
                </a:solidFill>
                <a:latin typeface="Open Sans"/>
              </a:rPr>
              <a:t>Ks. </a:t>
            </a:r>
            <a:r>
              <a:rPr lang="en-GB" sz="1600" dirty="0" err="1">
                <a:solidFill>
                  <a:schemeClr val="bg1"/>
                </a:solidFill>
                <a:latin typeface="Open Sans"/>
              </a:rPr>
              <a:t>Biskupa</a:t>
            </a:r>
            <a:r>
              <a:rPr lang="en-GB" sz="16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/>
              </a:rPr>
              <a:t>Wincentego</a:t>
            </a:r>
            <a:r>
              <a:rPr lang="en-GB" sz="16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Open Sans"/>
              </a:rPr>
              <a:t>Tymienieckiego</a:t>
            </a:r>
            <a:endParaRPr lang="pl-PL" sz="1600" dirty="0">
              <a:solidFill>
                <a:schemeClr val="bg1"/>
              </a:solidFill>
              <a:latin typeface="Open Sans"/>
            </a:endParaRPr>
          </a:p>
          <a:p>
            <a:pPr algn="r"/>
            <a:r>
              <a:rPr lang="en-GB" sz="1600" dirty="0">
                <a:solidFill>
                  <a:schemeClr val="bg1"/>
                </a:solidFill>
                <a:latin typeface="Open Sans"/>
              </a:rPr>
              <a:t>90-349 </a:t>
            </a:r>
            <a:r>
              <a:rPr lang="en-GB" sz="1600" dirty="0" err="1">
                <a:solidFill>
                  <a:schemeClr val="bg1"/>
                </a:solidFill>
                <a:latin typeface="Open Sans"/>
              </a:rPr>
              <a:t>Łódź</a:t>
            </a:r>
            <a:endParaRPr lang="en-GB" sz="1600" dirty="0">
              <a:solidFill>
                <a:schemeClr val="bg1"/>
              </a:solidFill>
              <a:latin typeface="Open Sans"/>
            </a:endParaRPr>
          </a:p>
          <a:p>
            <a:pPr algn="r"/>
            <a:endParaRPr lang="en-GB" sz="1600" dirty="0">
              <a:solidFill>
                <a:schemeClr val="bg1"/>
              </a:solidFill>
              <a:latin typeface="Open Sans"/>
            </a:endParaRPr>
          </a:p>
          <a:p>
            <a:pPr algn="r"/>
            <a:r>
              <a:rPr lang="pl-PL" sz="1600" b="1" dirty="0">
                <a:solidFill>
                  <a:schemeClr val="bg1"/>
                </a:solidFill>
                <a:latin typeface="Open Sans"/>
              </a:rPr>
              <a:t>E</a:t>
            </a:r>
            <a:r>
              <a:rPr lang="en-GB" sz="1600" b="1" dirty="0">
                <a:solidFill>
                  <a:schemeClr val="bg1"/>
                </a:solidFill>
                <a:latin typeface="Open Sans"/>
              </a:rPr>
              <a:t>mail</a:t>
            </a:r>
            <a:r>
              <a:rPr lang="en-GB" sz="1600" dirty="0">
                <a:solidFill>
                  <a:schemeClr val="bg1"/>
                </a:solidFill>
                <a:latin typeface="Open Sans"/>
              </a:rPr>
              <a:t>: </a:t>
            </a:r>
            <a:r>
              <a:rPr lang="en-GB" sz="1600" dirty="0" err="1">
                <a:solidFill>
                  <a:schemeClr val="bg1"/>
                </a:solidFill>
                <a:latin typeface="Open Sans"/>
              </a:rPr>
              <a:t>info@sse.lodz.pl</a:t>
            </a:r>
            <a:endParaRPr lang="en-GB" sz="1600" dirty="0">
              <a:solidFill>
                <a:schemeClr val="bg1"/>
              </a:solidFill>
              <a:latin typeface="Open Sans"/>
            </a:endParaRPr>
          </a:p>
          <a:p>
            <a:pPr algn="r"/>
            <a:r>
              <a:rPr lang="pl-PL" sz="1600" b="1" dirty="0">
                <a:solidFill>
                  <a:schemeClr val="bg1"/>
                </a:solidFill>
                <a:latin typeface="Open Sans"/>
              </a:rPr>
              <a:t>Nr Telefonu</a:t>
            </a:r>
            <a:r>
              <a:rPr lang="en-GB" sz="1600" dirty="0">
                <a:solidFill>
                  <a:schemeClr val="bg1"/>
                </a:solidFill>
                <a:latin typeface="Open Sans"/>
              </a:rPr>
              <a:t>: (+48) 42 676 27 53, (+48) 42 676 27 54</a:t>
            </a:r>
          </a:p>
        </p:txBody>
      </p:sp>
    </p:spTree>
    <p:extLst>
      <p:ext uri="{BB962C8B-B14F-4D97-AF65-F5344CB8AC3E}">
        <p14:creationId xmlns:p14="http://schemas.microsoft.com/office/powerpoint/2010/main" val="26136811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I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84CC311-94FC-40AF-BCC3-D4B3A0E80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0C269671-AB38-4D52-935F-13EF5D221663}"/>
              </a:ext>
            </a:extLst>
          </p:cNvPr>
          <p:cNvGrpSpPr/>
          <p:nvPr userDrawn="1"/>
        </p:nvGrpSpPr>
        <p:grpSpPr>
          <a:xfrm>
            <a:off x="6580548" y="1099292"/>
            <a:ext cx="4950692" cy="4809854"/>
            <a:chOff x="3343562" y="1235345"/>
            <a:chExt cx="4950692" cy="4809854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AF1E12D7-1921-4F83-9639-7E0CEB1231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3562" y="1671782"/>
              <a:ext cx="4950692" cy="437341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158C4590-35E9-4A01-80D3-06EDB633DA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9491" y="1235345"/>
              <a:ext cx="3805383" cy="1808031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18A701E-EFC2-44E2-B4AD-CB9E510AF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969" y="5795817"/>
            <a:ext cx="2597121" cy="1097375"/>
          </a:xfrm>
          <a:prstGeom prst="rect">
            <a:avLst/>
          </a:prstGeom>
        </p:spPr>
      </p:pic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xmlns="" id="{53EF0A1C-81C8-4DB8-9860-AA8AF564E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49"/>
            <a:ext cx="3101932" cy="1097375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  <a:endParaRPr lang="en-GB" dirty="0"/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xmlns="" id="{DB2692F8-52E1-45B2-9CD5-4C5AFE897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5886" y="2662350"/>
            <a:ext cx="3361681" cy="1128063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8" name="Symbol zastępczy tekstu 16">
            <a:extLst>
              <a:ext uri="{FF2B5EF4-FFF2-40B4-BE49-F238E27FC236}">
                <a16:creationId xmlns:a16="http://schemas.microsoft.com/office/drawing/2014/main" xmlns="" id="{5C768080-D83C-4EF3-809A-50F6BF8C9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1990" y="4367832"/>
            <a:ext cx="2243236" cy="93688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6" name="Symbol zastępczy zawartości 18">
            <a:extLst>
              <a:ext uri="{FF2B5EF4-FFF2-40B4-BE49-F238E27FC236}">
                <a16:creationId xmlns:a16="http://schemas.microsoft.com/office/drawing/2014/main" xmlns="" id="{E821E3B9-EF65-412D-86FE-37FDA1C2FD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1463" y="1469853"/>
            <a:ext cx="5648325" cy="42018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5155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E9CE374B-DC92-4C47-8DF2-DABF881C446B}"/>
              </a:ext>
            </a:extLst>
          </p:cNvPr>
          <p:cNvGrpSpPr/>
          <p:nvPr userDrawn="1"/>
        </p:nvGrpSpPr>
        <p:grpSpPr>
          <a:xfrm>
            <a:off x="0" y="-125730"/>
            <a:ext cx="12209583" cy="7119654"/>
            <a:chOff x="0" y="-125730"/>
            <a:chExt cx="12209583" cy="7119654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xmlns="" id="{E9DB3F35-52FA-4B48-B9D9-9A1C9840C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9DA024E0-D0E2-489B-97FC-168A1BAA15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" r="7769" b="34077"/>
            <a:stretch/>
          </p:blipFill>
          <p:spPr>
            <a:xfrm>
              <a:off x="2409568" y="-125730"/>
              <a:ext cx="9800015" cy="7119654"/>
            </a:xfrm>
            <a:prstGeom prst="rect">
              <a:avLst/>
            </a:prstGeom>
          </p:spPr>
        </p:pic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3E43A692-0C61-4022-BE2A-6C284EF52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551" y="18477"/>
            <a:ext cx="4545336" cy="1791854"/>
          </a:xfrm>
          <a:prstGeom prst="rect">
            <a:avLst/>
          </a:prstGeom>
        </p:spPr>
      </p:pic>
      <p:sp>
        <p:nvSpPr>
          <p:cNvPr id="14" name="Symbol zastępczy tekstu 18">
            <a:extLst>
              <a:ext uri="{FF2B5EF4-FFF2-40B4-BE49-F238E27FC236}">
                <a16:creationId xmlns:a16="http://schemas.microsoft.com/office/drawing/2014/main" xmlns="" id="{E036C2CE-07AE-4B8B-A437-2D253C2E1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22" y="2016363"/>
            <a:ext cx="9873048" cy="2108578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 sz="4000">
                <a:solidFill>
                  <a:schemeClr val="bg1"/>
                </a:solidFill>
              </a:defRPr>
            </a:lvl2pPr>
            <a:lvl3pPr marL="914400" indent="0">
              <a:buNone/>
              <a:defRPr sz="4000">
                <a:solidFill>
                  <a:schemeClr val="bg1"/>
                </a:solidFill>
              </a:defRPr>
            </a:lvl3pPr>
            <a:lvl4pPr marL="1371600" indent="0">
              <a:buNone/>
              <a:defRPr sz="4000">
                <a:solidFill>
                  <a:schemeClr val="bg1"/>
                </a:solidFill>
              </a:defRPr>
            </a:lvl4pPr>
            <a:lvl5pPr marL="1828800" indent="0">
              <a:buNone/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EE4DA861-8F9D-44E3-902C-14423E2D16EE}"/>
              </a:ext>
            </a:extLst>
          </p:cNvPr>
          <p:cNvSpPr txBox="1"/>
          <p:nvPr userDrawn="1"/>
        </p:nvSpPr>
        <p:spPr>
          <a:xfrm>
            <a:off x="6845643" y="4675926"/>
            <a:ext cx="5090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pl-PL" sz="1600" b="1" dirty="0">
                <a:solidFill>
                  <a:prstClr val="white"/>
                </a:solidFill>
                <a:latin typeface="Open Sans"/>
              </a:rPr>
              <a:t>Departament Pozyskiwania i Obsługi Inwestora</a:t>
            </a:r>
            <a:r>
              <a:rPr lang="en-GB" sz="1600" b="1" dirty="0">
                <a:solidFill>
                  <a:prstClr val="white"/>
                </a:solidFill>
                <a:latin typeface="Open Sans"/>
              </a:rPr>
              <a:t> </a:t>
            </a:r>
          </a:p>
          <a:p>
            <a:pPr algn="r" defTabSz="914400"/>
            <a:r>
              <a:rPr lang="pl-PL" sz="1600" b="1" dirty="0">
                <a:solidFill>
                  <a:prstClr val="white"/>
                </a:solidFill>
                <a:latin typeface="Open Sans"/>
              </a:rPr>
              <a:t>Łódzka Specjalna Strefa Ekonomiczna</a:t>
            </a:r>
            <a:endParaRPr lang="en-GB" sz="1600" b="1" dirty="0">
              <a:solidFill>
                <a:prstClr val="white"/>
              </a:solidFill>
              <a:latin typeface="Open Sans"/>
            </a:endParaRPr>
          </a:p>
          <a:p>
            <a:pPr algn="r" defTabSz="914400"/>
            <a:r>
              <a:rPr lang="pl-PL" sz="1600" dirty="0">
                <a:solidFill>
                  <a:prstClr val="white"/>
                </a:solidFill>
                <a:latin typeface="Open Sans"/>
              </a:rPr>
              <a:t>Ul. 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Ks.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Biskupa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Wincentego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Tymienieckiego</a:t>
            </a:r>
            <a:endParaRPr lang="pl-PL" sz="1600" dirty="0">
              <a:solidFill>
                <a:prstClr val="white"/>
              </a:solidFill>
              <a:latin typeface="Open Sans"/>
            </a:endParaRPr>
          </a:p>
          <a:p>
            <a:pPr algn="r" defTabSz="914400"/>
            <a:r>
              <a:rPr lang="en-GB" sz="1600" dirty="0">
                <a:solidFill>
                  <a:prstClr val="white"/>
                </a:solidFill>
                <a:latin typeface="Open Sans"/>
              </a:rPr>
              <a:t>90-349 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Łódź</a:t>
            </a:r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 defTabSz="914400"/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 defTabSz="914400"/>
            <a:r>
              <a:rPr lang="pl-PL" sz="1600" b="1" dirty="0">
                <a:solidFill>
                  <a:prstClr val="white"/>
                </a:solidFill>
                <a:latin typeface="Open Sans"/>
              </a:rPr>
              <a:t>E</a:t>
            </a:r>
            <a:r>
              <a:rPr lang="en-GB" sz="1600" b="1" dirty="0">
                <a:solidFill>
                  <a:prstClr val="white"/>
                </a:solidFill>
                <a:latin typeface="Open Sans"/>
              </a:rPr>
              <a:t>mail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: </a:t>
            </a:r>
            <a:r>
              <a:rPr lang="en-GB" sz="1600" dirty="0" err="1">
                <a:solidFill>
                  <a:prstClr val="white"/>
                </a:solidFill>
                <a:latin typeface="Open Sans"/>
              </a:rPr>
              <a:t>info@sse.lodz.pl</a:t>
            </a:r>
            <a:endParaRPr lang="en-GB" sz="1600" dirty="0">
              <a:solidFill>
                <a:prstClr val="white"/>
              </a:solidFill>
              <a:latin typeface="Open Sans"/>
            </a:endParaRPr>
          </a:p>
          <a:p>
            <a:pPr algn="r" defTabSz="914400"/>
            <a:r>
              <a:rPr lang="pl-PL" sz="1600" b="1" dirty="0">
                <a:solidFill>
                  <a:prstClr val="white"/>
                </a:solidFill>
                <a:latin typeface="Open Sans"/>
              </a:rPr>
              <a:t>Nr Telefonu</a:t>
            </a:r>
            <a:r>
              <a:rPr lang="en-GB" sz="1600" dirty="0">
                <a:solidFill>
                  <a:prstClr val="white"/>
                </a:solidFill>
                <a:latin typeface="Open Sans"/>
              </a:rPr>
              <a:t>: (+48) 42 676 27 53, (+48) 42 676 27 54</a:t>
            </a:r>
          </a:p>
        </p:txBody>
      </p:sp>
    </p:spTree>
    <p:extLst>
      <p:ext uri="{BB962C8B-B14F-4D97-AF65-F5344CB8AC3E}">
        <p14:creationId xmlns:p14="http://schemas.microsoft.com/office/powerpoint/2010/main" val="12671605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78ACC7F-1EA9-4A04-BEF7-AF92210D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3A66E80C-BBC7-4411-B097-C74D3079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3F03623-2F71-4614-B9BB-EF8FB352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741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C8D609-3205-4C76-BFC7-FBC23D5A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3A30C57-EA28-485D-B494-FCFBCBA3D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36A4EB7-50F2-47E5-A9FF-830756525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352B621-7FC8-4E58-AD65-4C37A5B9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9772440-6FBE-4518-8617-AF3DE7C1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C25C2C8-7FEC-4B6C-907D-5E19276A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924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9E2237A-AF9C-4700-8EED-E9FB2D6A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228F4D4-AE54-4AF9-B809-1B57968E4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8F94F76-E31F-4711-A78E-CB4732622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39E7CB7-598F-4A9E-8F7B-444F7D63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48B7710-50F9-47AB-9CBB-3C7C33B7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977C5FB-8C8F-494C-AC3E-38048A03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966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A68CEC5-8A63-4F36-A626-60F70CCA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D805CCD-56D8-41C9-ADA0-23CB90CF9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0C3C5C-BA04-4DFD-8684-D322A2F5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D0E6A2A-6AE2-49F5-91DB-4B6F0B7E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878ABC4-7910-4DE0-A531-BE28886D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643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9B6FFA4-CCB7-47AB-B5D9-84C9C9250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54B3177-2170-4F28-865F-410B8D063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B943D38-09E2-4DFF-95EA-EBE89E8E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B4D72E4-5AF0-4A17-A045-ADF26CD3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E3D4969-4F50-4315-86FD-8D33AA12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5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78CD53FD-D798-4452-931A-57762259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2" tIns="45718" rIns="91412" bIns="45718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22F42B88-ABDF-496A-85D8-104FD2F5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2" tIns="45718" rIns="91412" bIns="45718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88750384-4F3C-4968-AA7E-FD49D097B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8D5385AA-77C5-44C8-93C5-095C6391BF44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336D6A0-78ED-4D7C-BE5D-82F11FD8F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307DC5A2-395A-4694-9E04-A2514A2A4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87C46D7B-46D8-493C-8DED-6AB4C854D7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6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0" r:id="rId4"/>
    <p:sldLayoutId id="2147483660" r:id="rId5"/>
    <p:sldLayoutId id="2147483661" r:id="rId6"/>
    <p:sldLayoutId id="2147483653" r:id="rId7"/>
    <p:sldLayoutId id="2147483662" r:id="rId8"/>
    <p:sldLayoutId id="214748365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0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/>
          <a:ea typeface="+mj-ea"/>
          <a:cs typeface="+mj-cs"/>
        </a:defRPr>
      </a:lvl1pPr>
    </p:titleStyle>
    <p:bodyStyle>
      <a:lvl1pPr marL="228525" indent="-228525" algn="l" defTabSz="9140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bas Neue"/>
          <a:ea typeface="+mn-ea"/>
          <a:cs typeface="+mn-cs"/>
        </a:defRPr>
      </a:lvl1pPr>
      <a:lvl2pPr marL="68557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bas Neue"/>
          <a:ea typeface="+mn-ea"/>
          <a:cs typeface="+mn-cs"/>
        </a:defRPr>
      </a:lvl2pPr>
      <a:lvl3pPr marL="1142606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bas Neue"/>
          <a:ea typeface="+mn-ea"/>
          <a:cs typeface="+mn-cs"/>
        </a:defRPr>
      </a:lvl3pPr>
      <a:lvl4pPr marL="1599640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Bebas Neue"/>
          <a:ea typeface="+mn-ea"/>
          <a:cs typeface="+mn-cs"/>
        </a:defRPr>
      </a:lvl4pPr>
      <a:lvl5pPr marL="205667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Bebas Neue"/>
          <a:ea typeface="+mn-ea"/>
          <a:cs typeface="+mn-cs"/>
        </a:defRPr>
      </a:lvl5pPr>
      <a:lvl6pPr marL="2513722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0" tIns="60940" rIns="121880" bIns="609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20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0" tIns="60940" rIns="121880" bIns="609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D962DE1-9A3A-4B05-BE18-EE557AB73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70"/>
            <a:ext cx="2844800" cy="366183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B9E1FC-1094-4198-B0A7-0395014C2B22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F0C25A-B930-4AF1-A46F-59D62560B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70"/>
            <a:ext cx="3860800" cy="366183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929642A-654F-426B-A007-B099FAAFF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70"/>
            <a:ext cx="2844800" cy="366183"/>
          </a:xfrm>
          <a:prstGeom prst="rect">
            <a:avLst/>
          </a:prstGeom>
        </p:spPr>
        <p:txBody>
          <a:bodyPr vert="horz" wrap="square" lIns="121880" tIns="60940" rIns="121880" bIns="609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52193E-3BCB-406F-A5B0-4862E44BDC9D}" type="slidenum">
              <a:rPr lang="pl-PL" altLang="pl-PL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878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75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12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49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23" indent="-4570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38" indent="-3808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431" indent="-3046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800" indent="-3046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78" indent="-30468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7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8" rIns="121877" bIns="60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5B4BF81-81D1-4450-B0B7-8F7C2ED7D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6183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l" defTabSz="121872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2A50F1-D8D8-48C7-A80F-13FA3681085E}" type="datetimeFigureOut">
              <a:rPr lang="pl-PL"/>
              <a:pPr>
                <a:defRPr/>
              </a:pPr>
              <a:t>2019-04-08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0802024-B9C6-4254-88FF-ED8009A0B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6183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lvl1pPr algn="ctr" defTabSz="1218720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60908FA-00FF-4B38-82CB-5FD4F20CC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6183"/>
          </a:xfrm>
          <a:prstGeom prst="rect">
            <a:avLst/>
          </a:prstGeom>
        </p:spPr>
        <p:txBody>
          <a:bodyPr vert="horz" wrap="square" lIns="121877" tIns="60938" rIns="121877" bIns="60938" numCol="1" anchor="ctr" anchorCtr="0" compatLnSpc="1">
            <a:prstTxWarp prst="textNoShape">
              <a:avLst/>
            </a:prstTxWarp>
          </a:bodyPr>
          <a:lstStyle>
            <a:lvl1pPr algn="r" defTabSz="1216694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0710DF-030D-4437-88CE-21C9DAA1FA8D}" type="slidenum">
              <a:rPr lang="pl-PL" altLang="pl-PL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>
    <p:fade/>
  </p:transition>
  <p:txStyles>
    <p:titleStyle>
      <a:lvl1pPr algn="ctr" defTabSz="1216694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69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1669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1669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16694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395" algn="ctr" defTabSz="121669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810" algn="ctr" defTabSz="121669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210" algn="ctr" defTabSz="121669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618" algn="ctr" defTabSz="1216694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4931" indent="-454931" algn="l" defTabSz="12166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170" indent="-378763" algn="l" defTabSz="12166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391" indent="-302580" algn="l" defTabSz="12166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791" indent="-302580" algn="l" defTabSz="12166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198" indent="-302580" algn="l" defTabSz="12166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8CD53FD-D798-4452-931A-57762259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2" tIns="45718" rIns="91412" bIns="45718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2F42B88-ABDF-496A-85D8-104FD2F5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2" tIns="45718" rIns="91412" bIns="45718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8750384-4F3C-4968-AA7E-FD49D097B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336D6A0-78ED-4D7C-BE5D-82F11FD8F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07DC5A2-395A-4694-9E04-A2514A2A4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8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</p:sldLayoutIdLst>
  <p:txStyles>
    <p:titleStyle>
      <a:lvl1pPr algn="l" defTabSz="9140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/>
          <a:ea typeface="+mj-ea"/>
          <a:cs typeface="+mj-cs"/>
        </a:defRPr>
      </a:lvl1pPr>
    </p:titleStyle>
    <p:bodyStyle>
      <a:lvl1pPr marL="228525" indent="-228525" algn="l" defTabSz="9140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bas Neue"/>
          <a:ea typeface="+mn-ea"/>
          <a:cs typeface="+mn-cs"/>
        </a:defRPr>
      </a:lvl1pPr>
      <a:lvl2pPr marL="68557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bas Neue"/>
          <a:ea typeface="+mn-ea"/>
          <a:cs typeface="+mn-cs"/>
        </a:defRPr>
      </a:lvl2pPr>
      <a:lvl3pPr marL="1142606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bas Neue"/>
          <a:ea typeface="+mn-ea"/>
          <a:cs typeface="+mn-cs"/>
        </a:defRPr>
      </a:lvl3pPr>
      <a:lvl4pPr marL="1599640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Bebas Neue"/>
          <a:ea typeface="+mn-ea"/>
          <a:cs typeface="+mn-cs"/>
        </a:defRPr>
      </a:lvl4pPr>
      <a:lvl5pPr marL="205667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Bebas Neue"/>
          <a:ea typeface="+mn-ea"/>
          <a:cs typeface="+mn-cs"/>
        </a:defRPr>
      </a:lvl5pPr>
      <a:lvl6pPr marL="2513722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8CD53FD-D798-4452-931A-57762259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2" tIns="45718" rIns="91412" bIns="45718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2F42B88-ABDF-496A-85D8-104FD2F5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2" tIns="45718" rIns="91412" bIns="45718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8750384-4F3C-4968-AA7E-FD49D097B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336D6A0-78ED-4D7C-BE5D-82F11FD8F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07DC5A2-395A-4694-9E04-A2514A2A4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2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xStyles>
    <p:titleStyle>
      <a:lvl1pPr algn="l" defTabSz="9140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/>
          <a:ea typeface="+mj-ea"/>
          <a:cs typeface="+mj-cs"/>
        </a:defRPr>
      </a:lvl1pPr>
    </p:titleStyle>
    <p:bodyStyle>
      <a:lvl1pPr marL="228525" indent="-228525" algn="l" defTabSz="9140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bas Neue"/>
          <a:ea typeface="+mn-ea"/>
          <a:cs typeface="+mn-cs"/>
        </a:defRPr>
      </a:lvl1pPr>
      <a:lvl2pPr marL="68557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bas Neue"/>
          <a:ea typeface="+mn-ea"/>
          <a:cs typeface="+mn-cs"/>
        </a:defRPr>
      </a:lvl2pPr>
      <a:lvl3pPr marL="1142606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bas Neue"/>
          <a:ea typeface="+mn-ea"/>
          <a:cs typeface="+mn-cs"/>
        </a:defRPr>
      </a:lvl3pPr>
      <a:lvl4pPr marL="1599640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Bebas Neue"/>
          <a:ea typeface="+mn-ea"/>
          <a:cs typeface="+mn-cs"/>
        </a:defRPr>
      </a:lvl4pPr>
      <a:lvl5pPr marL="205667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Bebas Neue"/>
          <a:ea typeface="+mn-ea"/>
          <a:cs typeface="+mn-cs"/>
        </a:defRPr>
      </a:lvl5pPr>
      <a:lvl6pPr marL="2513722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8CD53FD-D798-4452-931A-57762259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2" tIns="45718" rIns="91412" bIns="45718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2F42B88-ABDF-496A-85D8-104FD2F5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2" tIns="45718" rIns="91412" bIns="45718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8750384-4F3C-4968-AA7E-FD49D097B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336D6A0-78ED-4D7C-BE5D-82F11FD8F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07DC5A2-395A-4694-9E04-A2514A2A4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2" tIns="45718" rIns="9141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4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</p:sldLayoutIdLst>
  <p:txStyles>
    <p:titleStyle>
      <a:lvl1pPr algn="l" defTabSz="9140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/>
          <a:ea typeface="+mj-ea"/>
          <a:cs typeface="+mj-cs"/>
        </a:defRPr>
      </a:lvl1pPr>
    </p:titleStyle>
    <p:bodyStyle>
      <a:lvl1pPr marL="228525" indent="-228525" algn="l" defTabSz="9140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bas Neue"/>
          <a:ea typeface="+mn-ea"/>
          <a:cs typeface="+mn-cs"/>
        </a:defRPr>
      </a:lvl1pPr>
      <a:lvl2pPr marL="68557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bas Neue"/>
          <a:ea typeface="+mn-ea"/>
          <a:cs typeface="+mn-cs"/>
        </a:defRPr>
      </a:lvl2pPr>
      <a:lvl3pPr marL="1142606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bas Neue"/>
          <a:ea typeface="+mn-ea"/>
          <a:cs typeface="+mn-cs"/>
        </a:defRPr>
      </a:lvl3pPr>
      <a:lvl4pPr marL="1599640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Bebas Neue"/>
          <a:ea typeface="+mn-ea"/>
          <a:cs typeface="+mn-cs"/>
        </a:defRPr>
      </a:lvl4pPr>
      <a:lvl5pPr marL="205667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Bebas Neue"/>
          <a:ea typeface="+mn-ea"/>
          <a:cs typeface="+mn-cs"/>
        </a:defRPr>
      </a:lvl5pPr>
      <a:lvl6pPr marL="2513722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6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05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4" indent="-228525" algn="l" defTabSz="9140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2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4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46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5" algn="l" defTabSz="9140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8CD53FD-D798-4452-931A-57762259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2F42B88-ABDF-496A-85D8-104FD2F5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8750384-4F3C-4968-AA7E-FD49D097B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pPr defTabSz="914400"/>
            <a:fld id="{8D5385AA-77C5-44C8-93C5-095C6391BF4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336D6A0-78ED-4D7C-BE5D-82F11FD8F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07DC5A2-395A-4694-9E04-A2514A2A4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</a:defRPr>
            </a:lvl1pPr>
          </a:lstStyle>
          <a:p>
            <a:pPr defTabSz="914400"/>
            <a:fld id="{87C46D7B-46D8-493C-8DED-6AB4C854D7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0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bas Neue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bas Neue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bas Neue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bas Neue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bas Neue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bas Neue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se.lodz.p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 noChangeArrowheads="1"/>
          </p:cNvSpPr>
          <p:nvPr>
            <p:ph type="ctrTitle"/>
          </p:nvPr>
        </p:nvSpPr>
        <p:spPr>
          <a:xfrm>
            <a:off x="914400" y="2131505"/>
            <a:ext cx="10363200" cy="1468967"/>
          </a:xfrm>
        </p:spPr>
        <p:txBody>
          <a:bodyPr/>
          <a:lstStyle/>
          <a:p>
            <a:endParaRPr lang="pl-PL" altLang="pl-PL" smtClean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867064AA-565D-4F7B-A7FD-7BEE449DBE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18436" name="Picture 2" descr="C:\Users\Agnieszka\Desktop\ŁSSE - elementy do prezentacji\slajd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240684" cy="688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pole tekstowe 9"/>
          <p:cNvSpPr txBox="1">
            <a:spLocks noChangeArrowheads="1"/>
          </p:cNvSpPr>
          <p:nvPr/>
        </p:nvSpPr>
        <p:spPr bwMode="auto">
          <a:xfrm>
            <a:off x="527051" y="2565407"/>
            <a:ext cx="9984316" cy="17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7" tIns="60938" rIns="121877" bIns="6093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b="1" dirty="0" smtClean="0">
                <a:solidFill>
                  <a:srgbClr val="FFFFFF"/>
                </a:solidFill>
                <a:latin typeface="Oswald Light" panose="020B0604020202020204" charset="-18"/>
                <a:cs typeface="Arial" pitchFamily="34" charset="0"/>
              </a:rPr>
              <a:t>ŁÓDZKA SPECJALNA STREFA EKONOMICZNA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b="1" dirty="0" smtClean="0">
                <a:solidFill>
                  <a:srgbClr val="FFFFFF"/>
                </a:solidFill>
                <a:latin typeface="Oswald Light" panose="020B0604020202020204" charset="-18"/>
                <a:cs typeface="Arial" pitchFamily="34" charset="0"/>
              </a:rPr>
              <a:t>- WSPARCIE DLA MŚP DLA POLSKI CENTRALNEJ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b="1" smtClean="0">
                <a:solidFill>
                  <a:prstClr val="white"/>
                </a:solidFill>
                <a:latin typeface="Oswald Light" panose="020B0604020202020204" charset="-18"/>
                <a:cs typeface="Arial" pitchFamily="34" charset="0"/>
              </a:rPr>
              <a:t> Jachranka,11.04.2019 </a:t>
            </a:r>
            <a:r>
              <a:rPr lang="pl-PL" altLang="pl-PL" b="1" dirty="0" smtClean="0">
                <a:solidFill>
                  <a:prstClr val="white"/>
                </a:solidFill>
                <a:latin typeface="Oswald Light" panose="020B0604020202020204" charset="-18"/>
                <a:cs typeface="Arial" pitchFamily="34" charset="0"/>
              </a:rPr>
              <a:t>r.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700" b="1" dirty="0">
              <a:solidFill>
                <a:srgbClr val="FF0066"/>
              </a:solidFill>
              <a:latin typeface="Bebas Neue Regular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37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9CF2129A-DA45-44BF-A441-471968DD2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>
                <a:latin typeface="Oswald Light" panose="020B0604020202020204" charset="-18"/>
              </a:rPr>
              <a:t>Warunki</a:t>
            </a:r>
            <a:endParaRPr lang="en-GB" dirty="0">
              <a:latin typeface="Oswald Light" panose="020B0604020202020204" charset="-1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EC32F7F1-1B94-4FED-B804-217CA5530F67}"/>
              </a:ext>
            </a:extLst>
          </p:cNvPr>
          <p:cNvSpPr txBox="1"/>
          <p:nvPr/>
        </p:nvSpPr>
        <p:spPr>
          <a:xfrm>
            <a:off x="2083076" y="3956181"/>
            <a:ext cx="2190351" cy="1261883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Oswald Light" panose="020B0604020202020204" charset="-18"/>
              </a:rPr>
              <a:t>Spełnienie kryteriów ilościowych i jakościowych</a:t>
            </a:r>
            <a:endParaRPr lang="en-GB" dirty="0">
              <a:solidFill>
                <a:schemeClr val="bg1"/>
              </a:solidFill>
              <a:latin typeface="Oswald Light" panose="020B0604020202020204" charset="-18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84B009AF-6AEB-4380-AF10-C8F189D13CB0}"/>
              </a:ext>
            </a:extLst>
          </p:cNvPr>
          <p:cNvSpPr txBox="1"/>
          <p:nvPr/>
        </p:nvSpPr>
        <p:spPr>
          <a:xfrm>
            <a:off x="5064969" y="3956198"/>
            <a:ext cx="2062067" cy="969495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Oswald Light" panose="020B0604020202020204" charset="-18"/>
              </a:rPr>
              <a:t>Utrzymanie inwestycji i środków trwałych</a:t>
            </a:r>
            <a:endParaRPr lang="en-GB" dirty="0">
              <a:solidFill>
                <a:schemeClr val="bg1"/>
              </a:solidFill>
              <a:latin typeface="Oswald Light" panose="020B0604020202020204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C6317AE1-7349-411A-B3BA-7F6548A0D301}"/>
              </a:ext>
            </a:extLst>
          </p:cNvPr>
          <p:cNvSpPr txBox="1"/>
          <p:nvPr/>
        </p:nvSpPr>
        <p:spPr>
          <a:xfrm>
            <a:off x="8081473" y="3956198"/>
            <a:ext cx="2062067" cy="969495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Oswald Light" panose="020B0604020202020204" charset="-18"/>
              </a:rPr>
              <a:t>Utrzymanie poziomu zatrudnienia</a:t>
            </a:r>
            <a:endParaRPr lang="en-GB" dirty="0">
              <a:solidFill>
                <a:schemeClr val="bg1"/>
              </a:solidFill>
              <a:latin typeface="Oswald Light" panose="020B0604020202020204" charset="-18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="" xmlns:a16="http://schemas.microsoft.com/office/drawing/2014/main" id="{62DB28C3-28C1-4FC9-A295-C25A96427290}"/>
              </a:ext>
            </a:extLst>
          </p:cNvPr>
          <p:cNvGrpSpPr/>
          <p:nvPr/>
        </p:nvGrpSpPr>
        <p:grpSpPr>
          <a:xfrm>
            <a:off x="2124665" y="1919057"/>
            <a:ext cx="7942675" cy="2093107"/>
            <a:chOff x="2124663" y="1919057"/>
            <a:chExt cx="7942674" cy="2093106"/>
          </a:xfrm>
        </p:grpSpPr>
        <p:pic>
          <p:nvPicPr>
            <p:cNvPr id="6" name="Obraz 5">
              <a:extLst>
                <a:ext uri="{FF2B5EF4-FFF2-40B4-BE49-F238E27FC236}">
                  <a16:creationId xmlns="" xmlns:a16="http://schemas.microsoft.com/office/drawing/2014/main" id="{4B106E77-566E-47B8-A34F-6E640A072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4663" y="1919057"/>
              <a:ext cx="7942674" cy="2093106"/>
            </a:xfrm>
            <a:prstGeom prst="rect">
              <a:avLst/>
            </a:prstGeom>
          </p:spPr>
        </p:pic>
        <p:pic>
          <p:nvPicPr>
            <p:cNvPr id="3" name="Obraz 2">
              <a:extLst>
                <a:ext uri="{FF2B5EF4-FFF2-40B4-BE49-F238E27FC236}">
                  <a16:creationId xmlns="" xmlns:a16="http://schemas.microsoft.com/office/drawing/2014/main" id="{B0CB5A27-DD6A-445A-BF97-B9393CC17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8454" y="2717358"/>
              <a:ext cx="1281113" cy="742950"/>
            </a:xfrm>
            <a:prstGeom prst="rect">
              <a:avLst/>
            </a:prstGeom>
          </p:spPr>
        </p:pic>
      </p:grp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738F1499-A1E9-4687-B341-E2147375D894}"/>
              </a:ext>
            </a:extLst>
          </p:cNvPr>
          <p:cNvSpPr txBox="1"/>
          <p:nvPr/>
        </p:nvSpPr>
        <p:spPr>
          <a:xfrm>
            <a:off x="2306472" y="2673222"/>
            <a:ext cx="1628055" cy="523216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ctr"/>
            <a:r>
              <a:rPr lang="pl-PL" sz="2800" b="1" dirty="0">
                <a:latin typeface="Oswald Light" panose="020B0604020202020204" charset="-18"/>
              </a:rPr>
              <a:t>Kryteria</a:t>
            </a:r>
            <a:endParaRPr lang="en-GB" sz="2800" b="1" dirty="0">
              <a:latin typeface="Oswald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465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B543969A-06C8-4AF5-8486-7C06226AC3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/>
              <a:t>Kryteria Ilościowe</a:t>
            </a:r>
            <a:endParaRPr lang="en-GB" b="1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="" xmlns:a16="http://schemas.microsoft.com/office/drawing/2014/main" id="{EF918819-7A4A-430F-A62C-2FCC342CF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996535"/>
              </p:ext>
            </p:extLst>
          </p:nvPr>
        </p:nvGraphicFramePr>
        <p:xfrm>
          <a:off x="1151022" y="2173525"/>
          <a:ext cx="9887090" cy="2459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418">
                  <a:extLst>
                    <a:ext uri="{9D8B030D-6E8A-4147-A177-3AD203B41FA5}">
                      <a16:colId xmlns="" xmlns:a16="http://schemas.microsoft.com/office/drawing/2014/main" val="2659272756"/>
                    </a:ext>
                  </a:extLst>
                </a:gridCol>
                <a:gridCol w="1977418">
                  <a:extLst>
                    <a:ext uri="{9D8B030D-6E8A-4147-A177-3AD203B41FA5}">
                      <a16:colId xmlns="" xmlns:a16="http://schemas.microsoft.com/office/drawing/2014/main" val="1179273164"/>
                    </a:ext>
                  </a:extLst>
                </a:gridCol>
                <a:gridCol w="1977418">
                  <a:extLst>
                    <a:ext uri="{9D8B030D-6E8A-4147-A177-3AD203B41FA5}">
                      <a16:colId xmlns="" xmlns:a16="http://schemas.microsoft.com/office/drawing/2014/main" val="2671808397"/>
                    </a:ext>
                  </a:extLst>
                </a:gridCol>
                <a:gridCol w="1977418">
                  <a:extLst>
                    <a:ext uri="{9D8B030D-6E8A-4147-A177-3AD203B41FA5}">
                      <a16:colId xmlns="" xmlns:a16="http://schemas.microsoft.com/office/drawing/2014/main" val="368375517"/>
                    </a:ext>
                  </a:extLst>
                </a:gridCol>
                <a:gridCol w="1977418">
                  <a:extLst>
                    <a:ext uri="{9D8B030D-6E8A-4147-A177-3AD203B41FA5}">
                      <a16:colId xmlns="" xmlns:a16="http://schemas.microsoft.com/office/drawing/2014/main" val="1763099552"/>
                    </a:ext>
                  </a:extLst>
                </a:gridCol>
              </a:tblGrid>
              <a:tr h="124147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Bebas Neue"/>
                        </a:rPr>
                        <a:t>Obszar</a:t>
                      </a:r>
                      <a:endParaRPr lang="en-GB" sz="1600" dirty="0">
                        <a:latin typeface="Bebas Neu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4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Bebas Neue"/>
                        </a:rPr>
                        <a:t>Kryterium dla mikro-przedsiębiorców</a:t>
                      </a:r>
                      <a:endParaRPr lang="en-GB" sz="1600" dirty="0">
                        <a:latin typeface="Bebas Neu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4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Bebas Neue"/>
                        </a:rPr>
                        <a:t>Kryterium dla małych firm oraz firm z branży IT/BPO/SSC</a:t>
                      </a:r>
                      <a:endParaRPr lang="en-GB" sz="1600" dirty="0">
                        <a:latin typeface="Bebas Neu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4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Bebas Neue"/>
                        </a:rPr>
                        <a:t>Kryterium dla średnich firm</a:t>
                      </a:r>
                      <a:endParaRPr lang="en-GB" sz="1600" dirty="0">
                        <a:latin typeface="Bebas Neu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4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Bebas Neue"/>
                        </a:rPr>
                        <a:t>Kryterium dla dużych firm</a:t>
                      </a:r>
                      <a:endParaRPr lang="en-GB" sz="1600" dirty="0">
                        <a:latin typeface="Bebas Neu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244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7297717"/>
                  </a:ext>
                </a:extLst>
              </a:tr>
              <a:tr h="121792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Bebas Neue"/>
                        </a:rPr>
                        <a:t>Powiat legionowski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Bebas Neu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Bebas Neue"/>
                        </a:rPr>
                        <a:t>1,2 mln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Bebas Neu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Bebas Neue"/>
                        </a:rPr>
                        <a:t>3 mln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Bebas Neu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Bebas Neue"/>
                        </a:rPr>
                        <a:t>12 mln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Bebas Neu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Bebas Neue"/>
                        </a:rPr>
                        <a:t>60 mln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Bebas Neue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0522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62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9317C4FE-AFEB-4604-8732-09CA985D4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Koszty Kwalifikowane</a:t>
            </a:r>
            <a:endParaRPr lang="en-GB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6FC944FC-D853-46C8-B56E-23EA10707F0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l-PL" sz="1700" b="1" dirty="0"/>
              <a:t>Koszty pracy: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700" dirty="0"/>
              <a:t>Dwuletnie koszty płacy brutto związane z nowoutworzonymi miejscami pracy, w związku z nową inwestycją powiększone o obowiązkowe składki, takie jak ZUS, ponoszone przez przedsiębiorcę od dnia zatrudnienia tych pracowników.</a:t>
            </a:r>
          </a:p>
          <a:p>
            <a:endParaRPr lang="en-GB" b="1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7C2C2C89-E0CA-4782-904D-DEC740CD7B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/>
              <a:t>Koszty inwestycji: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Wydatki na zakup terenów, prawa użytkowania wieczystego;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Wydatki na budowę, rozbudowę lub modernizację istniejących środków trwałych;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Wydatki na środki trwałe (wyposażenie, park maszynowy) – w przypadku sektora MŚP możliwy jest zakup używanych środków trwałych;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Wydatki na wartości niematerialne i prawne związane z transferem technologii przez nabycie praw patentowych, licencji, know-how i nieopatentowanej wiedzy technicznej;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Wydatki na najem lub leasing działek, budynków pod warunkiem, że czas najmu lub leasingu nie jest krótszy niż 5 lat od dnia zakończenia inwestycji (3 lata dla MŚP);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Leasing finansowy aktywów innych niż grunty, budynki i budowle przy zobowiązaniu nabycia aktywów z dniem upływu okresu najmu lub dzierżawy.</a:t>
            </a:r>
          </a:p>
        </p:txBody>
      </p:sp>
    </p:spTree>
    <p:extLst>
      <p:ext uri="{BB962C8B-B14F-4D97-AF65-F5344CB8AC3E}">
        <p14:creationId xmlns:p14="http://schemas.microsoft.com/office/powerpoint/2010/main" val="373271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A6DEB065-4F6C-4186-847C-07562F316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67"/>
            <a:ext cx="4739076" cy="1097375"/>
          </a:xfrm>
        </p:spPr>
        <p:txBody>
          <a:bodyPr/>
          <a:lstStyle/>
          <a:p>
            <a:r>
              <a:rPr lang="pl-PL" b="0" dirty="0">
                <a:latin typeface="Oswald Light" panose="020B0604020202020204" charset="-18"/>
              </a:rPr>
              <a:t>Kryteria Jakościowe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A373571-79CC-44BF-B753-90906C0929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15905" y="2662353"/>
            <a:ext cx="3623649" cy="1228515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Oswald Light" panose="020B0604020202020204" charset="-18"/>
              </a:rPr>
              <a:t>Przedsiębiorca w </a:t>
            </a:r>
            <a:r>
              <a:rPr lang="pl-PL" dirty="0" smtClean="0">
                <a:latin typeface="Oswald Light" panose="020B0604020202020204" charset="-18"/>
              </a:rPr>
              <a:t>powiecie </a:t>
            </a:r>
            <a:r>
              <a:rPr lang="pl-PL" dirty="0" smtClean="0">
                <a:latin typeface="Oswald Light" panose="020B0604020202020204" charset="-18"/>
              </a:rPr>
              <a:t>legionowskim</a:t>
            </a:r>
            <a:r>
              <a:rPr lang="pl-PL" dirty="0" smtClean="0">
                <a:latin typeface="Oswald Light" panose="020B0604020202020204" charset="-18"/>
              </a:rPr>
              <a:t> </a:t>
            </a:r>
            <a:r>
              <a:rPr lang="pl-PL" dirty="0">
                <a:latin typeface="Oswald Light" panose="020B0604020202020204" charset="-18"/>
              </a:rPr>
              <a:t>musi zadeklarować spełnienie </a:t>
            </a:r>
            <a:r>
              <a:rPr lang="pl-PL" dirty="0" smtClean="0">
                <a:latin typeface="Oswald Light" panose="020B0604020202020204" charset="-18"/>
              </a:rPr>
              <a:t>co najmniej </a:t>
            </a:r>
            <a:r>
              <a:rPr lang="pl-PL" b="1" dirty="0" smtClean="0">
                <a:latin typeface="Oswald Light" panose="020B0604020202020204" charset="-18"/>
              </a:rPr>
              <a:t>5 </a:t>
            </a:r>
            <a:r>
              <a:rPr lang="pl-PL" b="1" dirty="0">
                <a:latin typeface="Oswald Light" panose="020B0604020202020204" charset="-18"/>
              </a:rPr>
              <a:t>dowolnych kryteriów jakościowych</a:t>
            </a:r>
            <a:r>
              <a:rPr lang="pl-PL" dirty="0">
                <a:latin typeface="Oswald Light" panose="020B0604020202020204" charset="-18"/>
              </a:rPr>
              <a:t>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23DE4DE4-5D85-4861-8C28-A8B1472566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1991" y="4367833"/>
            <a:ext cx="2243236" cy="1155891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latin typeface="Oswald Light" panose="020B0604020202020204" charset="-18"/>
              </a:rPr>
              <a:t>Decyzja może zostać cofnięta, jeżeli zadeklarowane kryteria nie zostaną spełnione.</a:t>
            </a:r>
            <a:endParaRPr lang="en-GB" dirty="0">
              <a:latin typeface="Oswald Light" panose="020B0604020202020204" charset="-18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2DE4ABE-5F81-4D18-AA81-0CDC5FE2CA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3735" y="1207467"/>
            <a:ext cx="5648325" cy="4931245"/>
          </a:xfrm>
        </p:spPr>
        <p:txBody>
          <a:bodyPr>
            <a:noAutofit/>
          </a:bodyPr>
          <a:lstStyle/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Inwestycja w projekty wspierające branże zgodne z aktualną polityką rozwojową kraju, w których Polska może uzyskać przewagę konkurencyjną</a:t>
            </a: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Poziom eksportu powyżej średniej krajowej</a:t>
            </a:r>
            <a:endParaRPr lang="en-GB" sz="1500" dirty="0">
              <a:latin typeface="Oswald Light" panose="020B0604020202020204" charset="-18"/>
            </a:endParaRP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Tworzenie stabilnych wyspecjalizowanych miejsc pracy</a:t>
            </a:r>
            <a:endParaRPr lang="en-GB" sz="1500" dirty="0">
              <a:latin typeface="Oswald Light" panose="020B0604020202020204" charset="-18"/>
            </a:endParaRP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Niski negatywny wpływ inwestycji na środowisko</a:t>
            </a: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Inwestycja w mieście tracącym funkcje społeczno-gospodarcze lub graniczącymi z nim gminami lub inwestycja w powiecie, w którym stopa bezrobocia przekracza 160% stopy krajowej</a:t>
            </a:r>
            <a:endParaRPr lang="en-GB" sz="1500" dirty="0">
              <a:latin typeface="Oswald Light" panose="020B0604020202020204" charset="-18"/>
            </a:endParaRP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Wspieranie pracowników w zdobywaniu wykształcenia lub kwalifikacji zawodowych oraz współpraca ze szkołami branżowymi</a:t>
            </a:r>
            <a:endParaRPr lang="en-GB" sz="1500" dirty="0">
              <a:latin typeface="Oswald Light" panose="020B0604020202020204" charset="-18"/>
            </a:endParaRP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Dodatkowe świadczenia dla pracowników</a:t>
            </a: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Działalność B+R</a:t>
            </a: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Status MŚP</a:t>
            </a: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Przynależność do Krajowego Klastra Kluczowego</a:t>
            </a:r>
          </a:p>
        </p:txBody>
      </p:sp>
    </p:spTree>
    <p:extLst>
      <p:ext uri="{BB962C8B-B14F-4D97-AF65-F5344CB8AC3E}">
        <p14:creationId xmlns:p14="http://schemas.microsoft.com/office/powerpoint/2010/main" val="16881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9CD56A9D-BEF9-4B82-9798-A1EA27A03E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67"/>
            <a:ext cx="5522848" cy="10973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sz="3600" b="0" dirty="0">
                <a:latin typeface="Oswald Light" panose="020B0604020202020204" charset="-18"/>
              </a:rPr>
              <a:t>5 Kroków do Otrzymania </a:t>
            </a:r>
          </a:p>
          <a:p>
            <a:pPr>
              <a:spcBef>
                <a:spcPts val="0"/>
              </a:spcBef>
            </a:pPr>
            <a:r>
              <a:rPr lang="pl-PL" sz="3600" b="0" dirty="0">
                <a:latin typeface="Oswald Light" panose="020B0604020202020204" charset="-18"/>
              </a:rPr>
              <a:t>Decyzji o Wsparciu</a:t>
            </a:r>
            <a:endParaRPr lang="en-GB" sz="3600" b="0" dirty="0">
              <a:latin typeface="Oswald Light" panose="020B0604020202020204" charset="-18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05154DD-D570-4BE9-B40D-FB09139BCC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010" y="2570083"/>
            <a:ext cx="3361681" cy="1283479"/>
          </a:xfrm>
        </p:spPr>
        <p:txBody>
          <a:bodyPr>
            <a:normAutofit lnSpcReduction="10000"/>
          </a:bodyPr>
          <a:lstStyle/>
          <a:p>
            <a:pPr marL="342786" indent="-342786">
              <a:buFont typeface="+mj-lt"/>
              <a:buAutoNum type="arabicPeriod"/>
            </a:pPr>
            <a:r>
              <a:rPr lang="pl-PL" dirty="0">
                <a:latin typeface="Oswald Light" panose="020B0604020202020204" charset="-18"/>
              </a:rPr>
              <a:t>Spotkanie informacyjne w siedzibie ŁSSE</a:t>
            </a:r>
          </a:p>
          <a:p>
            <a:pPr marL="342786" indent="-342786">
              <a:buFont typeface="+mj-lt"/>
              <a:buAutoNum type="arabicPeriod"/>
            </a:pPr>
            <a:r>
              <a:rPr lang="pl-PL" dirty="0">
                <a:latin typeface="Oswald Light" panose="020B0604020202020204" charset="-18"/>
              </a:rPr>
              <a:t>Zebranie dokumentów</a:t>
            </a:r>
          </a:p>
          <a:p>
            <a:pPr marL="342786" indent="-342786">
              <a:buFont typeface="+mj-lt"/>
              <a:buAutoNum type="arabicPeriod"/>
            </a:pPr>
            <a:r>
              <a:rPr lang="pl-PL" dirty="0">
                <a:latin typeface="Oswald Light" panose="020B0604020202020204" charset="-18"/>
              </a:rPr>
              <a:t>Złożenie wniosku</a:t>
            </a:r>
            <a:endParaRPr lang="en-GB" dirty="0">
              <a:latin typeface="Oswald Light" panose="020B0604020202020204" charset="-18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384A80B-44F1-4C24-9640-0C92FEFBA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 marL="342786" indent="-342786">
              <a:buFont typeface="+mj-lt"/>
              <a:buAutoNum type="arabicPeriod" startAt="4"/>
            </a:pPr>
            <a:r>
              <a:rPr lang="pl-PL" dirty="0">
                <a:latin typeface="Oswald Light" panose="020B0604020202020204" charset="-18"/>
              </a:rPr>
              <a:t>Ocena wniosku (nie dłużej niż miesiąc)</a:t>
            </a:r>
          </a:p>
          <a:p>
            <a:pPr marL="342786" indent="-342786">
              <a:buFont typeface="+mj-lt"/>
              <a:buAutoNum type="arabicPeriod" startAt="4"/>
            </a:pPr>
            <a:r>
              <a:rPr lang="pl-PL" dirty="0">
                <a:latin typeface="Oswald Light" panose="020B0604020202020204" charset="-18"/>
              </a:rPr>
              <a:t>Wydanie decyzji</a:t>
            </a:r>
            <a:endParaRPr lang="en-GB" dirty="0">
              <a:latin typeface="Oswald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020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ole tekstowe 3"/>
          <p:cNvSpPr txBox="1">
            <a:spLocks noChangeArrowheads="1"/>
          </p:cNvSpPr>
          <p:nvPr/>
        </p:nvSpPr>
        <p:spPr bwMode="auto">
          <a:xfrm>
            <a:off x="239185" y="387359"/>
            <a:ext cx="11808883" cy="51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3" tIns="60946" rIns="121893" bIns="60946">
            <a:spAutoFit/>
          </a:bodyPr>
          <a:lstStyle>
            <a:lvl1pPr defTabSz="912813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ts val="16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pl-PL" altLang="pl-PL" sz="3600" dirty="0">
                <a:solidFill>
                  <a:prstClr val="white"/>
                </a:solidFill>
                <a:latin typeface="Oswald Light" panose="020B0604020202020204" charset="-18"/>
                <a:cs typeface="Arial" pitchFamily="34" charset="0"/>
              </a:rPr>
              <a:t>DECYZJA O WSPARCIU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F7EA9878-A863-4B3D-9F27-81195F203EAF}"/>
              </a:ext>
            </a:extLst>
          </p:cNvPr>
          <p:cNvSpPr/>
          <p:nvPr/>
        </p:nvSpPr>
        <p:spPr>
          <a:xfrm>
            <a:off x="692484" y="1533132"/>
            <a:ext cx="10902283" cy="3411170"/>
          </a:xfrm>
          <a:prstGeom prst="rect">
            <a:avLst/>
          </a:prstGeom>
        </p:spPr>
        <p:txBody>
          <a:bodyPr wrap="square" lIns="121901" tIns="60950" rIns="121901" bIns="60950">
            <a:spAutoFit/>
          </a:bodyPr>
          <a:lstStyle/>
          <a:p>
            <a:pPr marL="380934" indent="-380934" defTabSz="1218900">
              <a:spcBef>
                <a:spcPts val="1600"/>
              </a:spcBef>
              <a:buClr>
                <a:srgbClr val="D5305A"/>
              </a:buClr>
              <a:buFont typeface="Arial" pitchFamily="34" charset="0"/>
              <a:buChar char="•"/>
              <a:tabLst>
                <a:tab pos="0" algn="l"/>
                <a:tab pos="1218900" algn="l"/>
                <a:tab pos="2437798" algn="l"/>
                <a:tab pos="3656683" algn="l"/>
                <a:tab pos="4875581" algn="l"/>
                <a:tab pos="6094480" algn="l"/>
                <a:tab pos="7313373" algn="l"/>
                <a:tab pos="8532267" algn="l"/>
                <a:tab pos="9751160" algn="l"/>
                <a:tab pos="10970060" algn="l"/>
                <a:tab pos="12188958" algn="l"/>
                <a:tab pos="13407843" algn="l"/>
              </a:tabLst>
              <a:defRPr/>
            </a:pPr>
            <a:r>
              <a:rPr lang="pl-PL" sz="2100" dirty="0">
                <a:solidFill>
                  <a:prstClr val="white"/>
                </a:solidFill>
                <a:latin typeface="Oswald Light" panose="00000400000000000000" pitchFamily="2" charset="-18"/>
                <a:cs typeface="Arial" pitchFamily="34" charset="0"/>
              </a:rPr>
              <a:t>Decyzja o wsparciu wydawana jest w procedurze zgodnej z Kodeksem Postępowania Administracyjnego </a:t>
            </a:r>
          </a:p>
          <a:p>
            <a:pPr marL="380934" indent="-380934" defTabSz="1218900">
              <a:spcBef>
                <a:spcPts val="1600"/>
              </a:spcBef>
              <a:buClr>
                <a:srgbClr val="D5305A"/>
              </a:buClr>
              <a:buFont typeface="Arial" pitchFamily="34" charset="0"/>
              <a:buChar char="•"/>
              <a:tabLst>
                <a:tab pos="0" algn="l"/>
                <a:tab pos="1218900" algn="l"/>
                <a:tab pos="2437798" algn="l"/>
                <a:tab pos="3656683" algn="l"/>
                <a:tab pos="4875581" algn="l"/>
                <a:tab pos="6094480" algn="l"/>
                <a:tab pos="7313373" algn="l"/>
                <a:tab pos="8532267" algn="l"/>
                <a:tab pos="9751160" algn="l"/>
                <a:tab pos="10970060" algn="l"/>
                <a:tab pos="12188958" algn="l"/>
                <a:tab pos="13407843" algn="l"/>
              </a:tabLst>
              <a:defRPr/>
            </a:pPr>
            <a:r>
              <a:rPr lang="pl-PL" sz="2100" dirty="0">
                <a:solidFill>
                  <a:prstClr val="white"/>
                </a:solidFill>
                <a:latin typeface="Oswald Light" panose="00000400000000000000" pitchFamily="2" charset="-18"/>
                <a:cs typeface="Arial" pitchFamily="34" charset="0"/>
              </a:rPr>
              <a:t>Decyzja o wsparciu wydawana jest na czas określony:</a:t>
            </a:r>
          </a:p>
          <a:p>
            <a:pPr marL="990430" lvl="1" indent="-380934" defTabSz="1218900">
              <a:spcBef>
                <a:spcPts val="1600"/>
              </a:spcBef>
              <a:buClr>
                <a:srgbClr val="D5305A"/>
              </a:buClr>
              <a:buFont typeface="Arial" pitchFamily="34" charset="0"/>
              <a:buChar char="•"/>
              <a:tabLst>
                <a:tab pos="0" algn="l"/>
                <a:tab pos="1218900" algn="l"/>
                <a:tab pos="2437798" algn="l"/>
                <a:tab pos="3656683" algn="l"/>
                <a:tab pos="4875581" algn="l"/>
                <a:tab pos="6094480" algn="l"/>
                <a:tab pos="7313373" algn="l"/>
                <a:tab pos="8532267" algn="l"/>
                <a:tab pos="9751160" algn="l"/>
                <a:tab pos="10970060" algn="l"/>
                <a:tab pos="12188958" algn="l"/>
                <a:tab pos="13407843" algn="l"/>
              </a:tabLst>
              <a:defRPr/>
            </a:pPr>
            <a:r>
              <a:rPr lang="pl-PL" sz="2100" dirty="0">
                <a:solidFill>
                  <a:prstClr val="white"/>
                </a:solidFill>
                <a:latin typeface="Oswald Light" panose="00000400000000000000" pitchFamily="2" charset="-18"/>
                <a:cs typeface="Arial" pitchFamily="34" charset="0"/>
              </a:rPr>
              <a:t>10 lat w województwie wielkopolskim i częściowo mazowieckim</a:t>
            </a:r>
          </a:p>
          <a:p>
            <a:pPr marL="990430" lvl="1" indent="-380934" defTabSz="1218900">
              <a:spcBef>
                <a:spcPts val="1600"/>
              </a:spcBef>
              <a:buClr>
                <a:srgbClr val="D5305A"/>
              </a:buClr>
              <a:buFont typeface="Arial" pitchFamily="34" charset="0"/>
              <a:buChar char="•"/>
              <a:tabLst>
                <a:tab pos="0" algn="l"/>
                <a:tab pos="1218900" algn="l"/>
                <a:tab pos="2437798" algn="l"/>
                <a:tab pos="3656683" algn="l"/>
                <a:tab pos="4875581" algn="l"/>
                <a:tab pos="6094480" algn="l"/>
                <a:tab pos="7313373" algn="l"/>
                <a:tab pos="8532267" algn="l"/>
                <a:tab pos="9751160" algn="l"/>
                <a:tab pos="10970060" algn="l"/>
                <a:tab pos="12188958" algn="l"/>
                <a:tab pos="13407843" algn="l"/>
              </a:tabLst>
              <a:defRPr/>
            </a:pPr>
            <a:r>
              <a:rPr lang="pl-PL" sz="2100" dirty="0">
                <a:solidFill>
                  <a:prstClr val="white"/>
                </a:solidFill>
                <a:latin typeface="Oswald Light" panose="00000400000000000000" pitchFamily="2" charset="-18"/>
                <a:cs typeface="Arial" pitchFamily="34" charset="0"/>
              </a:rPr>
              <a:t>12 lat w województwie łódzkim</a:t>
            </a:r>
          </a:p>
          <a:p>
            <a:pPr marL="990430" lvl="1" indent="-380934" defTabSz="1218900">
              <a:spcBef>
                <a:spcPts val="1600"/>
              </a:spcBef>
              <a:buClr>
                <a:srgbClr val="D5305A"/>
              </a:buClr>
              <a:buFont typeface="Arial" pitchFamily="34" charset="0"/>
              <a:buChar char="•"/>
              <a:tabLst>
                <a:tab pos="0" algn="l"/>
                <a:tab pos="1218900" algn="l"/>
                <a:tab pos="2437798" algn="l"/>
                <a:tab pos="3656683" algn="l"/>
                <a:tab pos="4875581" algn="l"/>
                <a:tab pos="6094480" algn="l"/>
                <a:tab pos="7313373" algn="l"/>
                <a:tab pos="8532267" algn="l"/>
                <a:tab pos="9751160" algn="l"/>
                <a:tab pos="10970060" algn="l"/>
                <a:tab pos="12188958" algn="l"/>
                <a:tab pos="13407843" algn="l"/>
              </a:tabLst>
              <a:defRPr/>
            </a:pPr>
            <a:r>
              <a:rPr lang="pl-PL" sz="2100" dirty="0">
                <a:solidFill>
                  <a:prstClr val="white"/>
                </a:solidFill>
                <a:latin typeface="Oswald Light" panose="00000400000000000000" pitchFamily="2" charset="-18"/>
                <a:cs typeface="Arial" pitchFamily="34" charset="0"/>
              </a:rPr>
              <a:t>15 lat  (na dotychczasowych terenach objętych statusem SSE)</a:t>
            </a:r>
          </a:p>
          <a:p>
            <a:pPr marL="380934" indent="-380934" defTabSz="1218900">
              <a:spcBef>
                <a:spcPts val="1600"/>
              </a:spcBef>
              <a:buClr>
                <a:srgbClr val="D5305A"/>
              </a:buClr>
              <a:buFont typeface="Arial" pitchFamily="34" charset="0"/>
              <a:buChar char="•"/>
              <a:tabLst>
                <a:tab pos="0" algn="l"/>
                <a:tab pos="1218900" algn="l"/>
                <a:tab pos="2437798" algn="l"/>
                <a:tab pos="3656683" algn="l"/>
                <a:tab pos="4875581" algn="l"/>
                <a:tab pos="6094480" algn="l"/>
                <a:tab pos="7313373" algn="l"/>
                <a:tab pos="8532267" algn="l"/>
                <a:tab pos="9751160" algn="l"/>
                <a:tab pos="10970060" algn="l"/>
                <a:tab pos="12188958" algn="l"/>
                <a:tab pos="13407843" algn="l"/>
              </a:tabLst>
              <a:defRPr/>
            </a:pPr>
            <a:r>
              <a:rPr lang="pl-PL" sz="2100" dirty="0">
                <a:solidFill>
                  <a:prstClr val="white"/>
                </a:solidFill>
                <a:latin typeface="Oswald Light" panose="00000400000000000000" pitchFamily="2" charset="-18"/>
                <a:cs typeface="Arial" pitchFamily="34" charset="0"/>
              </a:rPr>
              <a:t>Ulga podatkowa możliwa do wykorzystania do wyczerpania przysługującej puli pomocy publicznej, ale nie dłużej </a:t>
            </a:r>
            <a:br>
              <a:rPr lang="pl-PL" sz="2100" dirty="0">
                <a:solidFill>
                  <a:prstClr val="white"/>
                </a:solidFill>
                <a:latin typeface="Oswald Light" panose="00000400000000000000" pitchFamily="2" charset="-18"/>
                <a:cs typeface="Arial" pitchFamily="34" charset="0"/>
              </a:rPr>
            </a:br>
            <a:r>
              <a:rPr lang="pl-PL" sz="2100" dirty="0">
                <a:solidFill>
                  <a:prstClr val="white"/>
                </a:solidFill>
                <a:latin typeface="Oswald Light" panose="00000400000000000000" pitchFamily="2" charset="-18"/>
                <a:cs typeface="Arial" pitchFamily="34" charset="0"/>
              </a:rPr>
              <a:t>niż okres obowiązywania decyzji.</a:t>
            </a:r>
            <a:endParaRPr lang="pl-PL" dirty="0">
              <a:solidFill>
                <a:prstClr val="white"/>
              </a:solidFill>
              <a:latin typeface="Oswald Light" panose="00000400000000000000" pitchFamily="2" charset="-18"/>
              <a:cs typeface="Arial" pitchFamily="34" charset="0"/>
            </a:endParaRPr>
          </a:p>
        </p:txBody>
      </p:sp>
      <p:pic>
        <p:nvPicPr>
          <p:cNvPr id="4" name="Obraz 2">
            <a:extLst>
              <a:ext uri="{FF2B5EF4-FFF2-40B4-BE49-F238E27FC236}">
                <a16:creationId xmlns:a16="http://schemas.microsoft.com/office/drawing/2014/main" xmlns="" id="{97B03093-C48A-4F08-AE18-FF17E97D6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268" y="5706535"/>
            <a:ext cx="209973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42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83E99F48-6C88-469F-9355-F25B34FBD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03442"/>
            <a:ext cx="12191999" cy="617538"/>
          </a:xfrm>
        </p:spPr>
        <p:txBody>
          <a:bodyPr/>
          <a:lstStyle/>
          <a:p>
            <a:pPr algn="ctr"/>
            <a:r>
              <a:rPr lang="pl-PL" dirty="0"/>
              <a:t>Cykl Życia „Decyzji o Wsparciu”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="" xmlns:a16="http://schemas.microsoft.com/office/drawing/2014/main" id="{32899CA9-5E92-4220-B2A0-F11F035083B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0" y="924218"/>
            <a:ext cx="12191999" cy="49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73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CE085D8-59F6-41AA-BB3D-7D6DB3BB0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18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1A398EFD-E015-45FB-9EAD-717696151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8" y="247649"/>
            <a:ext cx="6605199" cy="617539"/>
          </a:xfrm>
        </p:spPr>
        <p:txBody>
          <a:bodyPr/>
          <a:lstStyle/>
          <a:p>
            <a:r>
              <a:rPr lang="pl-PL" dirty="0"/>
              <a:t>Inne Obszary Działalności ŁSSE </a:t>
            </a:r>
            <a:endParaRPr lang="en-GB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793E6246-3D9C-4925-BF39-59E9CEB7EC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>
                <a:latin typeface="Oswald Light" panose="020B0604020202020204" charset="-18"/>
              </a:rPr>
              <a:t>ŁSSE podejmuje wiele działań na rzecz rozwoju łódzkiego środowiska biznesowego</a:t>
            </a:r>
            <a:r>
              <a:rPr lang="pl-PL" dirty="0" smtClean="0">
                <a:latin typeface="Oswald Light" panose="020B0604020202020204" charset="-18"/>
              </a:rPr>
              <a:t>:</a:t>
            </a:r>
            <a:endParaRPr lang="en-GB" dirty="0">
              <a:latin typeface="Oswald Light" panose="020B0604020202020204" charset="-18"/>
            </a:endParaRP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dirty="0">
                <a:latin typeface="Oswald Light" panose="020B0604020202020204" charset="-18"/>
              </a:rPr>
              <a:t>Technikum Automatyki i Robotyki, stworzona przez ŁSSE szkoła techniczna</a:t>
            </a: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dirty="0">
                <a:latin typeface="Oswald Light" panose="020B0604020202020204" charset="-18"/>
              </a:rPr>
              <a:t>Start-</a:t>
            </a:r>
            <a:r>
              <a:rPr lang="pl-PL" dirty="0" err="1">
                <a:latin typeface="Oswald Light" panose="020B0604020202020204" charset="-18"/>
              </a:rPr>
              <a:t>up</a:t>
            </a:r>
            <a:r>
              <a:rPr lang="pl-PL" dirty="0">
                <a:latin typeface="Oswald Light" panose="020B0604020202020204" charset="-18"/>
              </a:rPr>
              <a:t> Spark</a:t>
            </a: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dirty="0">
                <a:latin typeface="Oswald Light" panose="020B0604020202020204" charset="-18"/>
              </a:rPr>
              <a:t>Akcelerator S5</a:t>
            </a: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dirty="0">
                <a:latin typeface="Oswald Light" panose="020B0604020202020204" charset="-18"/>
              </a:rPr>
              <a:t>Strefa </a:t>
            </a:r>
            <a:r>
              <a:rPr lang="pl-PL" dirty="0" err="1">
                <a:latin typeface="Oswald Light" panose="020B0604020202020204" charset="-18"/>
              </a:rPr>
              <a:t>Rozwoyou</a:t>
            </a:r>
            <a:endParaRPr lang="pl-PL" dirty="0">
              <a:latin typeface="Oswald Light" panose="020B0604020202020204" charset="-18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8BEF68B-A0A2-4FD9-BC22-0A62A94A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366" y="3374859"/>
            <a:ext cx="2910063" cy="162339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B4C663B0-DCC5-4485-A496-9667C426E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453" y="1467562"/>
            <a:ext cx="3249880" cy="176551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413E563A-102B-4DAB-9EB4-988305E67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333" y="877472"/>
            <a:ext cx="2662931" cy="26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14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4CD10B43-C355-4A5B-899B-A642005B0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7466E8-A687-444E-B82A-9C0350FE3E0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ADC00B45-BF4E-4012-92C2-BB6F3EBCF4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8D74201C-287B-47FB-9061-9709276E4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83E99F48-6C88-469F-9355-F25B34FBD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480B94C-4C76-485A-9282-9161EBA7A81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4565" y="1036329"/>
            <a:ext cx="9721623" cy="463605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Polska Strefa Inwestycji – </a:t>
            </a:r>
            <a:r>
              <a:rPr lang="pl-PL" dirty="0" smtClean="0"/>
              <a:t>obszar zarządzany przez ŁSSE S.A.</a:t>
            </a:r>
            <a:endParaRPr lang="pl-PL" dirty="0"/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Definicja </a:t>
            </a:r>
            <a:r>
              <a:rPr lang="pl-PL" dirty="0" smtClean="0"/>
              <a:t>nowej </a:t>
            </a:r>
            <a:r>
              <a:rPr lang="pl-PL" dirty="0"/>
              <a:t>i</a:t>
            </a:r>
            <a:r>
              <a:rPr lang="pl-PL" dirty="0" smtClean="0"/>
              <a:t>nwestycji</a:t>
            </a:r>
            <a:endParaRPr lang="pl-PL" dirty="0"/>
          </a:p>
          <a:p>
            <a:pPr marL="1485900" lvl="2" indent="-342900">
              <a:lnSpc>
                <a:spcPct val="150000"/>
              </a:lnSpc>
            </a:pPr>
            <a:r>
              <a:rPr lang="pl-PL" dirty="0"/>
              <a:t>Rodzaje wspieranej działalności</a:t>
            </a:r>
          </a:p>
          <a:p>
            <a:pPr marL="19431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Poziom pomocy publicznej </a:t>
            </a:r>
          </a:p>
          <a:p>
            <a:pPr marL="3314700" lvl="6" indent="-342900">
              <a:lnSpc>
                <a:spcPct val="150000"/>
              </a:lnSpc>
            </a:pPr>
            <a:r>
              <a:rPr lang="pl-PL" sz="2400" dirty="0" smtClean="0">
                <a:solidFill>
                  <a:schemeClr val="bg1"/>
                </a:solidFill>
                <a:latin typeface="Bebas Neue"/>
              </a:rPr>
              <a:t>Kryteria wejścia i dokumenty</a:t>
            </a:r>
            <a:endParaRPr lang="pl-PL" sz="2400" dirty="0">
              <a:solidFill>
                <a:schemeClr val="bg1"/>
              </a:solidFill>
              <a:latin typeface="Bebas Neue"/>
            </a:endParaRPr>
          </a:p>
          <a:p>
            <a:pPr marL="4229100" lvl="8" indent="-342900">
              <a:lnSpc>
                <a:spcPct val="150000"/>
              </a:lnSpc>
            </a:pPr>
            <a:r>
              <a:rPr lang="pl-PL" sz="2400" dirty="0" smtClean="0">
                <a:solidFill>
                  <a:schemeClr val="bg1"/>
                </a:solidFill>
                <a:latin typeface="Bebas Neue"/>
              </a:rPr>
              <a:t>Decyzja </a:t>
            </a:r>
            <a:r>
              <a:rPr lang="pl-PL" sz="2400" dirty="0">
                <a:solidFill>
                  <a:schemeClr val="bg1"/>
                </a:solidFill>
                <a:latin typeface="Bebas Neue"/>
              </a:rPr>
              <a:t>o Wsparciu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62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Agnieszka\Desktop\ŁSSE - elementy do prezentacji\slajd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240684" cy="688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pole tekstowe 4"/>
          <p:cNvSpPr txBox="1">
            <a:spLocks noChangeArrowheads="1"/>
          </p:cNvSpPr>
          <p:nvPr/>
        </p:nvSpPr>
        <p:spPr bwMode="auto">
          <a:xfrm>
            <a:off x="2496611" y="3172790"/>
            <a:ext cx="7247467" cy="20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2" tIns="60941" rIns="121882" bIns="60941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100" b="1" dirty="0">
                <a:solidFill>
                  <a:srgbClr val="FFFFFF"/>
                </a:solidFill>
                <a:latin typeface="Oswald Light" panose="020B0604020202020204" charset="-18"/>
                <a:ea typeface="Helvetica" pitchFamily="34" charset="0"/>
                <a:cs typeface="Helvetica" pitchFamily="34" charset="0"/>
                <a:sym typeface="Helvetica" pitchFamily="34" charset="0"/>
              </a:rPr>
              <a:t>Departament Pozyskiwania i Obsługi Inwestora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900" b="1" dirty="0">
                <a:solidFill>
                  <a:srgbClr val="FFFFFF"/>
                </a:solidFill>
                <a:latin typeface="Oswald Light" panose="020B0604020202020204" charset="-18"/>
                <a:ea typeface="Helvetica" pitchFamily="34" charset="0"/>
                <a:cs typeface="Helvetica" pitchFamily="34" charset="0"/>
                <a:sym typeface="Helvetica" pitchFamily="34" charset="0"/>
              </a:rPr>
              <a:t>Łódzka Specjalna Strefa Ekonomiczna S.A.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900" dirty="0">
                <a:solidFill>
                  <a:srgbClr val="FFFFFF"/>
                </a:solidFill>
                <a:latin typeface="Oswald Light" panose="020B0604020202020204" charset="-18"/>
                <a:ea typeface="Helvetica" pitchFamily="34" charset="0"/>
                <a:cs typeface="Helvetica" pitchFamily="34" charset="0"/>
                <a:sym typeface="Helvetica" pitchFamily="34" charset="0"/>
              </a:rPr>
              <a:t>ul. Ks. Biskupa Wincentego Tymienieckiego 22G 90-349 Łódź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600" dirty="0">
              <a:solidFill>
                <a:srgbClr val="FFFFFF"/>
              </a:solidFill>
              <a:latin typeface="Oswald Light" panose="020B0604020202020204" charset="-18"/>
              <a:ea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srgbClr val="FFFFFF"/>
                </a:solidFill>
                <a:latin typeface="Oswald Light" panose="020B0604020202020204" charset="-18"/>
                <a:ea typeface="Helvetica" pitchFamily="34" charset="0"/>
                <a:cs typeface="Helvetica" pitchFamily="34" charset="0"/>
                <a:sym typeface="Helvetica" pitchFamily="34" charset="0"/>
              </a:rPr>
              <a:t>email:</a:t>
            </a:r>
            <a:r>
              <a:rPr lang="pl-PL" altLang="pl-PL" sz="1600" dirty="0">
                <a:solidFill>
                  <a:srgbClr val="FFFFFF"/>
                </a:solidFill>
                <a:latin typeface="Oswald Light" panose="020B0604020202020204" charset="-18"/>
                <a:ea typeface="Helvetica" pitchFamily="34" charset="0"/>
                <a:cs typeface="Helvetica" pitchFamily="34" charset="0"/>
                <a:sym typeface="Helvetica" pitchFamily="34" charset="0"/>
              </a:rPr>
              <a:t> </a:t>
            </a:r>
            <a:r>
              <a:rPr lang="pl-PL" altLang="pl-PL" sz="1600" dirty="0">
                <a:solidFill>
                  <a:srgbClr val="FFFFFF"/>
                </a:solidFill>
                <a:latin typeface="Oswald Light" panose="020B0604020202020204" charset="-18"/>
                <a:ea typeface="Helvetica" pitchFamily="34" charset="0"/>
                <a:cs typeface="Helvetica" pitchFamily="34" charset="0"/>
                <a:sym typeface="Helvetica" pitchFamily="34" charset="0"/>
                <a:hlinkClick r:id="rId3"/>
              </a:rPr>
              <a:t>info@sse.lodz.pl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srgbClr val="FFFFFF"/>
                </a:solidFill>
                <a:latin typeface="Oswald Light" panose="020B0604020202020204" charset="-18"/>
                <a:ea typeface="Helvetica" pitchFamily="34" charset="0"/>
                <a:cs typeface="Helvetica" pitchFamily="34" charset="0"/>
                <a:sym typeface="Helvetica" pitchFamily="34" charset="0"/>
              </a:rPr>
              <a:t>tel. </a:t>
            </a:r>
            <a:r>
              <a:rPr lang="pl-PL" altLang="pl-PL" sz="1600" dirty="0">
                <a:solidFill>
                  <a:srgbClr val="FFFFFF"/>
                </a:solidFill>
                <a:latin typeface="Oswald Light" panose="020B0604020202020204" charset="-18"/>
                <a:ea typeface="Helvetica" pitchFamily="34" charset="0"/>
                <a:cs typeface="Helvetica" pitchFamily="34" charset="0"/>
                <a:sym typeface="Helvetica" pitchFamily="34" charset="0"/>
              </a:rPr>
              <a:t>(+48) 42 676 27 53, (+48) 42 676 27 54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600" dirty="0">
              <a:solidFill>
                <a:srgbClr val="FFFFFF"/>
              </a:solidFill>
              <a:latin typeface="Oswald Light" panose="020B0604020202020204" charset="-18"/>
              <a:cs typeface="Arial" pitchFamily="34" charset="0"/>
            </a:endParaRPr>
          </a:p>
        </p:txBody>
      </p:sp>
      <p:sp>
        <p:nvSpPr>
          <p:cNvPr id="54276" name="pole tekstowe 5"/>
          <p:cNvSpPr txBox="1">
            <a:spLocks noChangeArrowheads="1"/>
          </p:cNvSpPr>
          <p:nvPr/>
        </p:nvSpPr>
        <p:spPr bwMode="auto">
          <a:xfrm>
            <a:off x="3113619" y="2330293"/>
            <a:ext cx="7137012" cy="69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82" tIns="60941" rIns="121882" bIns="60941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881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pl-PL" sz="3700" b="1" dirty="0">
                <a:solidFill>
                  <a:srgbClr val="FFFFFF"/>
                </a:solidFill>
                <a:latin typeface="Oswald Light" panose="020B0604020202020204" charset="-18"/>
                <a:cs typeface="Arial" pitchFamily="34" charset="0"/>
              </a:rPr>
              <a:t>ZAPRASZAMY DO KONTAKTU</a:t>
            </a:r>
          </a:p>
        </p:txBody>
      </p:sp>
    </p:spTree>
    <p:extLst>
      <p:ext uri="{BB962C8B-B14F-4D97-AF65-F5344CB8AC3E}">
        <p14:creationId xmlns:p14="http://schemas.microsoft.com/office/powerpoint/2010/main" val="1880784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E0370A1-5DCD-472D-A093-BE8135797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9506" y="2687594"/>
            <a:ext cx="3638937" cy="1128063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Oswald Light" panose="020B0604020202020204" charset="-18"/>
              </a:rPr>
              <a:t>Polska Strefa Inwestycji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CBDD164D-05D5-4643-BEF4-7DB87EACFF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2098" y="4292612"/>
            <a:ext cx="2243236" cy="936880"/>
          </a:xfrm>
        </p:spPr>
        <p:txBody>
          <a:bodyPr>
            <a:normAutofit/>
          </a:bodyPr>
          <a:lstStyle/>
          <a:p>
            <a:r>
              <a:rPr lang="pl-PL" dirty="0">
                <a:latin typeface="Oswald Light" panose="020B0604020202020204" charset="-18"/>
              </a:rPr>
              <a:t>Całe terytorium Polski jest </a:t>
            </a:r>
            <a:r>
              <a:rPr lang="pl-PL" b="1" dirty="0">
                <a:latin typeface="Oswald Light" panose="020B0604020202020204" charset="-18"/>
              </a:rPr>
              <a:t>specjalną strefą ekonomiczną.</a:t>
            </a:r>
            <a:endParaRPr lang="en-GB" dirty="0">
              <a:latin typeface="Oswald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001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CA5F4DC9-C3DE-4F7A-844D-C799629429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247667"/>
            <a:ext cx="10387438" cy="1097375"/>
          </a:xfrm>
        </p:spPr>
        <p:txBody>
          <a:bodyPr/>
          <a:lstStyle/>
          <a:p>
            <a:r>
              <a:rPr lang="pl-PL" dirty="0">
                <a:latin typeface="Oswald Light" panose="020B0604020202020204" charset="-18"/>
              </a:rPr>
              <a:t>Łódzka Specjalna Strefa Ekonomiczna</a:t>
            </a:r>
          </a:p>
          <a:p>
            <a:r>
              <a:rPr lang="pl-PL" sz="2400" dirty="0">
                <a:latin typeface="Oswald Light" panose="020B0604020202020204" charset="-18"/>
              </a:rPr>
              <a:t>Obejmuje Polskę Centralną</a:t>
            </a:r>
            <a:endParaRPr lang="en-GB" sz="2400" dirty="0">
              <a:latin typeface="Oswald Light" panose="020B0604020202020204" charset="-18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8F93DA8D-769C-44B3-809F-C8949149AA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8598" y="2538719"/>
            <a:ext cx="3408046" cy="15146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500" dirty="0">
                <a:latin typeface="Oswald Light" panose="020B0604020202020204" charset="-18"/>
              </a:rPr>
              <a:t>Pomoc publiczna w formie </a:t>
            </a:r>
            <a:r>
              <a:rPr lang="pl-PL" sz="1500" b="1" dirty="0">
                <a:latin typeface="Oswald Light" panose="020B0604020202020204" charset="-18"/>
              </a:rPr>
              <a:t>zwolnienia z podatku CIT</a:t>
            </a:r>
            <a:r>
              <a:rPr lang="pl-PL" sz="1500" dirty="0">
                <a:latin typeface="Oswald Light" panose="020B0604020202020204" charset="-18"/>
              </a:rPr>
              <a:t> jest przyznawana </a:t>
            </a:r>
            <a:r>
              <a:rPr lang="pl-PL" sz="1500" dirty="0" smtClean="0">
                <a:latin typeface="Oswald Light" panose="020B0604020202020204" charset="-18"/>
              </a:rPr>
              <a:t/>
            </a:r>
            <a:br>
              <a:rPr lang="pl-PL" sz="1500" dirty="0" smtClean="0">
                <a:latin typeface="Oswald Light" panose="020B0604020202020204" charset="-18"/>
              </a:rPr>
            </a:br>
            <a:r>
              <a:rPr lang="pl-PL" sz="1500" dirty="0" smtClean="0">
                <a:latin typeface="Oswald Light" panose="020B0604020202020204" charset="-18"/>
              </a:rPr>
              <a:t>z </a:t>
            </a:r>
            <a:r>
              <a:rPr lang="pl-PL" sz="1500" dirty="0">
                <a:latin typeface="Oswald Light" panose="020B0604020202020204" charset="-18"/>
              </a:rPr>
              <a:t>tytułu</a:t>
            </a:r>
            <a:r>
              <a:rPr lang="pl-PL" sz="1500" dirty="0" smtClean="0">
                <a:latin typeface="Oswald Light" panose="020B0604020202020204" charset="-18"/>
              </a:rPr>
              <a:t>:</a:t>
            </a:r>
            <a:endParaRPr lang="pl-PL" sz="1500" dirty="0">
              <a:latin typeface="Oswald Light" panose="020B0604020202020204" charset="-18"/>
            </a:endParaRPr>
          </a:p>
          <a:p>
            <a:pPr marL="285657" indent="-285657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n</a:t>
            </a:r>
            <a:r>
              <a:rPr lang="pl-PL" sz="1500" dirty="0" smtClean="0">
                <a:latin typeface="Oswald Light" panose="020B0604020202020204" charset="-18"/>
              </a:rPr>
              <a:t>owych </a:t>
            </a:r>
            <a:r>
              <a:rPr lang="pl-PL" sz="1500" dirty="0">
                <a:latin typeface="Oswald Light" panose="020B0604020202020204" charset="-18"/>
              </a:rPr>
              <a:t>inwestycji</a:t>
            </a:r>
          </a:p>
          <a:p>
            <a:pPr marL="285657" indent="-285657">
              <a:buFont typeface="Arial" panose="020B0604020202020204" pitchFamily="34" charset="0"/>
              <a:buChar char="•"/>
            </a:pPr>
            <a:r>
              <a:rPr lang="pl-PL" sz="1500" dirty="0">
                <a:latin typeface="Oswald Light" panose="020B0604020202020204" charset="-18"/>
              </a:rPr>
              <a:t>t</a:t>
            </a:r>
            <a:r>
              <a:rPr lang="pl-PL" sz="1500" dirty="0" smtClean="0">
                <a:latin typeface="Oswald Light" panose="020B0604020202020204" charset="-18"/>
              </a:rPr>
              <a:t>worzenia </a:t>
            </a:r>
            <a:r>
              <a:rPr lang="pl-PL" sz="1500" dirty="0">
                <a:latin typeface="Oswald Light" panose="020B0604020202020204" charset="-18"/>
              </a:rPr>
              <a:t>nowych miejsc </a:t>
            </a:r>
            <a:r>
              <a:rPr lang="pl-PL" sz="1500" dirty="0" smtClean="0">
                <a:latin typeface="Oswald Light" panose="020B0604020202020204" charset="-18"/>
              </a:rPr>
              <a:t>pracy</a:t>
            </a:r>
            <a:endParaRPr lang="en-GB" sz="15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5D507C52-800C-46E5-AA74-CCE29BFC10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1991" y="4367832"/>
            <a:ext cx="2243236" cy="1062584"/>
          </a:xfrm>
        </p:spPr>
        <p:txBody>
          <a:bodyPr>
            <a:normAutofit fontScale="92500"/>
          </a:bodyPr>
          <a:lstStyle/>
          <a:p>
            <a:r>
              <a:rPr lang="pl-PL" dirty="0">
                <a:latin typeface="Oswald Light" panose="020B0604020202020204" charset="-18"/>
              </a:rPr>
              <a:t>Dochód zwolniony od podatku musi pochodzić z działalności objętej decyzją o wsparciu.</a:t>
            </a:r>
            <a:endParaRPr lang="en-GB" dirty="0">
              <a:latin typeface="Oswald Light" panose="020B0604020202020204" charset="-18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73F23BC0-2DCD-4128-8857-4BDF4E4C35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9" y="1470039"/>
            <a:ext cx="4352432" cy="42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834C2E8A-7BD6-4A49-A051-F0F496640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3" y="0"/>
            <a:ext cx="10403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3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CECAC154-CE36-4B7F-BF3E-68A92EED4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29C07EC-E406-40D2-816C-B9075A6524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BFC5A1A-30D2-4A1A-8D87-81190AA2C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DCB5DCF3-2878-4BE3-893C-848094480A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703" y="247667"/>
            <a:ext cx="4823051" cy="1097375"/>
          </a:xfrm>
        </p:spPr>
        <p:txBody>
          <a:bodyPr/>
          <a:lstStyle/>
          <a:p>
            <a:r>
              <a:rPr lang="pl-PL" b="0" dirty="0">
                <a:latin typeface="Oswald Light" panose="020B0604020202020204" charset="-18"/>
              </a:rPr>
              <a:t>Nowa Inwestycja</a:t>
            </a:r>
          </a:p>
          <a:p>
            <a:r>
              <a:rPr lang="pl-PL" sz="2400" dirty="0">
                <a:latin typeface="Oswald Light" panose="020B0604020202020204" charset="-18"/>
              </a:rPr>
              <a:t>Definicja</a:t>
            </a:r>
            <a:endParaRPr lang="en-GB" sz="2400" dirty="0">
              <a:latin typeface="Oswald Light" panose="020B0604020202020204" charset="-18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6DF54028-88C6-4AA6-9581-6B892B9AF1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7913" y="2718353"/>
            <a:ext cx="3361681" cy="1128063"/>
          </a:xfrm>
        </p:spPr>
        <p:txBody>
          <a:bodyPr>
            <a:normAutofit lnSpcReduction="10000"/>
          </a:bodyPr>
          <a:lstStyle/>
          <a:p>
            <a:r>
              <a:rPr lang="pl-PL" dirty="0">
                <a:latin typeface="Oswald Light" panose="020B0604020202020204" charset="-18"/>
              </a:rPr>
              <a:t>Nowa inwestycja – inwestycja w rzeczowe aktywa trwałe lub wartości niematerialne i prawne.</a:t>
            </a:r>
            <a:endParaRPr lang="en-GB" dirty="0">
              <a:latin typeface="Oswald Light" panose="020B0604020202020204" charset="-18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6F7BA2DC-8580-402A-A7A0-A88FE563B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Oswald Light" panose="020B0604020202020204" charset="-18"/>
              </a:rPr>
              <a:t>Inwestycja nie może zostać </a:t>
            </a:r>
            <a:r>
              <a:rPr lang="pl-PL" dirty="0" smtClean="0">
                <a:latin typeface="Oswald Light" panose="020B0604020202020204" charset="-18"/>
              </a:rPr>
              <a:t>rozpoczęta </a:t>
            </a:r>
            <a:r>
              <a:rPr lang="pl-PL" dirty="0">
                <a:latin typeface="Oswald Light" panose="020B0604020202020204" charset="-18"/>
              </a:rPr>
              <a:t>przed złożeniem </a:t>
            </a:r>
            <a:r>
              <a:rPr lang="pl-PL" dirty="0" smtClean="0">
                <a:latin typeface="Oswald Light" panose="020B0604020202020204" charset="-18"/>
              </a:rPr>
              <a:t>wniosku</a:t>
            </a:r>
            <a:r>
              <a:rPr lang="pl-PL" dirty="0">
                <a:latin typeface="Oswald Light" panose="020B0604020202020204" charset="-18"/>
              </a:rPr>
              <a:t>.</a:t>
            </a:r>
          </a:p>
          <a:p>
            <a:endParaRPr lang="en-GB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3F396AC3-C248-4B7C-BEDD-4065A032B0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1464" y="1609813"/>
            <a:ext cx="5648325" cy="4201899"/>
          </a:xfrm>
        </p:spPr>
        <p:txBody>
          <a:bodyPr>
            <a:normAutofit/>
          </a:bodyPr>
          <a:lstStyle/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dirty="0">
                <a:latin typeface="Oswald Light" panose="020B0604020202020204" charset="-18"/>
              </a:rPr>
              <a:t>Założenie nowego przedsiębiorstwa</a:t>
            </a: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dirty="0">
                <a:latin typeface="Oswald Light" panose="020B0604020202020204" charset="-18"/>
              </a:rPr>
              <a:t>Zwiększenie zdolności produkcyjnej istniejącego przedsiębiorstwa </a:t>
            </a: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dirty="0">
                <a:latin typeface="Oswald Light" panose="020B0604020202020204" charset="-18"/>
              </a:rPr>
              <a:t>Dywersyfikacja produkcji przedsiębiorstwa poprzez wprowadzenie produktów uprzednio nieprodukowanych </a:t>
            </a:r>
            <a:br>
              <a:rPr lang="pl-PL" dirty="0">
                <a:latin typeface="Oswald Light" panose="020B0604020202020204" charset="-18"/>
              </a:rPr>
            </a:br>
            <a:r>
              <a:rPr lang="pl-PL" dirty="0">
                <a:latin typeface="Oswald Light" panose="020B0604020202020204" charset="-18"/>
              </a:rPr>
              <a:t>w przedsiębiorstwie lub </a:t>
            </a:r>
          </a:p>
          <a:p>
            <a:pPr marL="342786" indent="-342786">
              <a:buFont typeface="Arial" panose="020B0604020202020204" pitchFamily="34" charset="0"/>
              <a:buChar char="•"/>
            </a:pPr>
            <a:r>
              <a:rPr lang="pl-PL" dirty="0">
                <a:latin typeface="Oswald Light" panose="020B0604020202020204" charset="-18"/>
              </a:rPr>
              <a:t>Zasadnicza zmiana dotycząca procesu produkcyjnego istniejącego przedsiębiorstwa </a:t>
            </a:r>
          </a:p>
        </p:txBody>
      </p:sp>
    </p:spTree>
    <p:extLst>
      <p:ext uri="{BB962C8B-B14F-4D97-AF65-F5344CB8AC3E}">
        <p14:creationId xmlns:p14="http://schemas.microsoft.com/office/powerpoint/2010/main" val="38564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="" xmlns:a16="http://schemas.microsoft.com/office/drawing/2014/main" id="{636860F0-50D6-4843-BB7C-53798914C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>
                <a:latin typeface="Oswald Light" panose="020B0604020202020204" charset="-18"/>
              </a:rPr>
              <a:t>Wspierane Sektory</a:t>
            </a:r>
            <a:endParaRPr lang="en-GB" dirty="0">
              <a:latin typeface="Oswald Light" panose="020B0604020202020204" charset="-18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0455D776-A672-4E77-8A8F-CA3A98E8FAD7}"/>
              </a:ext>
            </a:extLst>
          </p:cNvPr>
          <p:cNvSpPr txBox="1"/>
          <p:nvPr/>
        </p:nvSpPr>
        <p:spPr>
          <a:xfrm>
            <a:off x="2958733" y="3569834"/>
            <a:ext cx="1454643" cy="384719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Oswald Light" panose="020B0604020202020204" charset="-18"/>
              </a:rPr>
              <a:t>Produkcja</a:t>
            </a:r>
            <a:endParaRPr lang="en-GB" b="1" dirty="0">
              <a:solidFill>
                <a:schemeClr val="bg1"/>
              </a:solidFill>
              <a:latin typeface="Oswald Light" panose="020B0604020202020204" charset="-1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0119EAF8-F47F-4AA9-841F-945A0C09C90B}"/>
              </a:ext>
            </a:extLst>
          </p:cNvPr>
          <p:cNvSpPr txBox="1"/>
          <p:nvPr/>
        </p:nvSpPr>
        <p:spPr>
          <a:xfrm>
            <a:off x="5411906" y="3579164"/>
            <a:ext cx="1575747" cy="384719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Oswald Light" panose="020B0604020202020204" charset="-18"/>
              </a:rPr>
              <a:t>IT/BPO/SSC</a:t>
            </a:r>
            <a:endParaRPr lang="en-GB" b="1" dirty="0">
              <a:solidFill>
                <a:schemeClr val="bg1"/>
              </a:solidFill>
              <a:latin typeface="Oswald Light" panose="020B0604020202020204" charset="-18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194105C8-A5CE-4B9C-999D-8A0EE74930A7}"/>
              </a:ext>
            </a:extLst>
          </p:cNvPr>
          <p:cNvSpPr txBox="1"/>
          <p:nvPr/>
        </p:nvSpPr>
        <p:spPr>
          <a:xfrm>
            <a:off x="8219647" y="3579164"/>
            <a:ext cx="908332" cy="384719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Oswald Light" panose="020B0604020202020204" charset="-18"/>
              </a:rPr>
              <a:t>B+R</a:t>
            </a:r>
            <a:endParaRPr lang="en-GB" b="1" dirty="0">
              <a:solidFill>
                <a:schemeClr val="bg1"/>
              </a:solidFill>
              <a:latin typeface="Oswald Light" panose="020B0604020202020204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D2C9BC69-AC94-486E-9FA2-C0543A2BB9F9}"/>
              </a:ext>
            </a:extLst>
          </p:cNvPr>
          <p:cNvSpPr txBox="1"/>
          <p:nvPr/>
        </p:nvSpPr>
        <p:spPr>
          <a:xfrm>
            <a:off x="2649507" y="3939149"/>
            <a:ext cx="2073127" cy="1261883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Oswald Light" panose="020B0604020202020204" charset="-18"/>
              </a:rPr>
              <a:t>i</a:t>
            </a:r>
            <a:r>
              <a:rPr lang="pl-PL" dirty="0" smtClean="0">
                <a:solidFill>
                  <a:schemeClr val="bg1"/>
                </a:solidFill>
                <a:latin typeface="Oswald Light" panose="020B0604020202020204" charset="-18"/>
              </a:rPr>
              <a:t> usługi magazynowania,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Oswald Light" panose="020B0604020202020204" charset="-18"/>
              </a:rPr>
              <a:t>przechowywania towarów</a:t>
            </a:r>
            <a:endParaRPr lang="en-GB" dirty="0">
              <a:solidFill>
                <a:schemeClr val="bg1"/>
              </a:solidFill>
              <a:latin typeface="Oswald Light" panose="020B0604020202020204" charset="-18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E2216AB2-545C-44DE-8C46-5FB5602F85E3}"/>
              </a:ext>
            </a:extLst>
          </p:cNvPr>
          <p:cNvSpPr txBox="1"/>
          <p:nvPr/>
        </p:nvSpPr>
        <p:spPr>
          <a:xfrm>
            <a:off x="5096453" y="3939165"/>
            <a:ext cx="2150507" cy="1554271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Oswald Light" panose="020B0604020202020204" charset="-18"/>
              </a:rPr>
              <a:t>m</a:t>
            </a:r>
            <a:r>
              <a:rPr lang="pl-PL" dirty="0" smtClean="0">
                <a:solidFill>
                  <a:schemeClr val="bg1"/>
                </a:solidFill>
                <a:latin typeface="Oswald Light" panose="020B0604020202020204" charset="-18"/>
              </a:rPr>
              <a:t>.in</a:t>
            </a:r>
            <a:r>
              <a:rPr lang="pl-PL" dirty="0">
                <a:solidFill>
                  <a:schemeClr val="bg1"/>
                </a:solidFill>
                <a:latin typeface="Oswald Light" panose="020B0604020202020204" charset="-18"/>
              </a:rPr>
              <a:t>. </a:t>
            </a:r>
            <a:r>
              <a:rPr lang="pl-PL" dirty="0" smtClean="0">
                <a:solidFill>
                  <a:schemeClr val="bg1"/>
                </a:solidFill>
                <a:latin typeface="Oswald Light" panose="020B0604020202020204" charset="-18"/>
              </a:rPr>
              <a:t>usługi IT,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Oswald Light" panose="020B0604020202020204" charset="-18"/>
              </a:rPr>
              <a:t>rachunkowo-księgowe, audytu finansowego,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latin typeface="Oswald Light" panose="020B0604020202020204" charset="-18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Oswald Light" panose="020B0604020202020204" charset="-18"/>
              </a:rPr>
              <a:t>call</a:t>
            </a:r>
            <a:r>
              <a:rPr lang="pl-PL" dirty="0">
                <a:solidFill>
                  <a:schemeClr val="bg1"/>
                </a:solidFill>
                <a:latin typeface="Oswald Light" panose="020B0604020202020204" charset="-18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Oswald Light" panose="020B0604020202020204" charset="-18"/>
              </a:rPr>
              <a:t>center</a:t>
            </a:r>
            <a:endParaRPr lang="en-GB" dirty="0">
              <a:solidFill>
                <a:schemeClr val="bg1"/>
              </a:solidFill>
              <a:latin typeface="Oswald Light" panose="020B0604020202020204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1680E946-D8F5-4BDC-9DCA-48FB00344F13}"/>
              </a:ext>
            </a:extLst>
          </p:cNvPr>
          <p:cNvSpPr txBox="1"/>
          <p:nvPr/>
        </p:nvSpPr>
        <p:spPr>
          <a:xfrm>
            <a:off x="7725995" y="3957829"/>
            <a:ext cx="1895671" cy="1846655"/>
          </a:xfrm>
          <a:prstGeom prst="rect">
            <a:avLst/>
          </a:prstGeom>
          <a:noFill/>
        </p:spPr>
        <p:txBody>
          <a:bodyPr wrap="square" lIns="91412" tIns="45718" rIns="91412" bIns="45718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20B0604020202020204" charset="-18"/>
              </a:rPr>
              <a:t>m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20B0604020202020204" charset="-18"/>
              </a:rPr>
              <a:t>.in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20B0604020202020204" charset="-18"/>
              </a:rPr>
              <a:t>. b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20B0604020202020204" charset="-18"/>
              </a:rPr>
              <a:t>adania naukowe </a:t>
            </a:r>
            <a:b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20B0604020202020204" charset="-18"/>
              </a:rPr>
            </a:b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20B0604020202020204" charset="-18"/>
              </a:rPr>
              <a:t>i prace rozwojowe, analizy 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Light" panose="020B0604020202020204" charset="-18"/>
              </a:rPr>
              <a:t>techniczne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Light" panose="020B0604020202020204" charset="-18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188CE9CA-820E-4239-BA3A-30117189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037" y="2177041"/>
            <a:ext cx="6063961" cy="121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DE8DAFD4-63CA-454C-B54A-C2D1057C13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2" y="247650"/>
            <a:ext cx="7594244" cy="617538"/>
          </a:xfrm>
        </p:spPr>
        <p:txBody>
          <a:bodyPr/>
          <a:lstStyle/>
          <a:p>
            <a:r>
              <a:rPr lang="pl-PL" b="1" dirty="0"/>
              <a:t>Poziom Pomocy Publicznej</a:t>
            </a:r>
          </a:p>
          <a:p>
            <a:r>
              <a:rPr lang="pl-PL" sz="2400" b="1" dirty="0"/>
              <a:t>W Województwie Mazowieckim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4E5ADBA1-8101-46E8-A45E-6824EA885FFD}"/>
              </a:ext>
            </a:extLst>
          </p:cNvPr>
          <p:cNvSpPr txBox="1"/>
          <p:nvPr/>
        </p:nvSpPr>
        <p:spPr>
          <a:xfrm>
            <a:off x="7529800" y="3685593"/>
            <a:ext cx="2553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Bebas Neue"/>
              </a:rPr>
              <a:t>Kosztów kwalifikowanych </a:t>
            </a:r>
            <a:endParaRPr lang="pl-PL" sz="1600" dirty="0" smtClean="0">
              <a:solidFill>
                <a:schemeClr val="bg1"/>
              </a:solidFill>
              <a:latin typeface="Bebas Neue"/>
            </a:endParaRPr>
          </a:p>
          <a:p>
            <a:pPr algn="ctr"/>
            <a:r>
              <a:rPr lang="pl-PL" sz="1600" dirty="0" smtClean="0">
                <a:solidFill>
                  <a:schemeClr val="bg1"/>
                </a:solidFill>
                <a:latin typeface="Bebas Neue"/>
              </a:rPr>
              <a:t>w </a:t>
            </a:r>
            <a:r>
              <a:rPr lang="pl-PL" sz="1600" dirty="0">
                <a:solidFill>
                  <a:schemeClr val="bg1"/>
                </a:solidFill>
                <a:latin typeface="Bebas Neue"/>
              </a:rPr>
              <a:t>innych regionach województwa mazowieckiego (w tym w </a:t>
            </a:r>
            <a:r>
              <a:rPr lang="pl-PL" sz="1600" b="1" dirty="0">
                <a:solidFill>
                  <a:schemeClr val="bg1"/>
                </a:solidFill>
                <a:latin typeface="Bebas Neue"/>
              </a:rPr>
              <a:t>powiecie legionowskim</a:t>
            </a:r>
            <a:r>
              <a:rPr lang="pl-PL" sz="1600" dirty="0">
                <a:solidFill>
                  <a:schemeClr val="bg1"/>
                </a:solidFill>
                <a:latin typeface="Bebas Neue"/>
              </a:rPr>
              <a:t>)</a:t>
            </a:r>
            <a:endParaRPr lang="en-GB" sz="1600" dirty="0">
              <a:solidFill>
                <a:schemeClr val="bg1"/>
              </a:solidFill>
              <a:latin typeface="Bebas Neue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8AC34DD-7C8F-4D23-A6AF-1A4F0AB12A70}"/>
              </a:ext>
            </a:extLst>
          </p:cNvPr>
          <p:cNvSpPr txBox="1"/>
          <p:nvPr/>
        </p:nvSpPr>
        <p:spPr>
          <a:xfrm>
            <a:off x="4711958" y="3685593"/>
            <a:ext cx="206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Bebas Neue"/>
              </a:rPr>
              <a:t>Kosztów kwalifikowanych </a:t>
            </a:r>
            <a:endParaRPr lang="pl-PL" sz="1600" dirty="0" smtClean="0">
              <a:solidFill>
                <a:schemeClr val="bg1"/>
              </a:solidFill>
              <a:latin typeface="Bebas Neue"/>
            </a:endParaRPr>
          </a:p>
          <a:p>
            <a:pPr algn="ctr"/>
            <a:r>
              <a:rPr lang="pl-PL" sz="1600" dirty="0" smtClean="0">
                <a:solidFill>
                  <a:schemeClr val="bg1"/>
                </a:solidFill>
                <a:latin typeface="Bebas Neue"/>
              </a:rPr>
              <a:t>w </a:t>
            </a:r>
            <a:r>
              <a:rPr lang="pl-PL" sz="1600" dirty="0">
                <a:solidFill>
                  <a:schemeClr val="bg1"/>
                </a:solidFill>
                <a:latin typeface="Bebas Neue"/>
              </a:rPr>
              <a:t>Podregionie Warszawskim zachodnim</a:t>
            </a:r>
            <a:endParaRPr lang="en-GB" sz="1600" dirty="0">
              <a:solidFill>
                <a:schemeClr val="bg1"/>
              </a:solidFill>
              <a:latin typeface="Bebas Neue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75B587F0-FE0F-4B8A-A524-B3C65FD311A5}"/>
              </a:ext>
            </a:extLst>
          </p:cNvPr>
          <p:cNvSpPr txBox="1"/>
          <p:nvPr/>
        </p:nvSpPr>
        <p:spPr>
          <a:xfrm>
            <a:off x="1847461" y="3785848"/>
            <a:ext cx="2062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Bebas Neue"/>
              </a:rPr>
              <a:t>Kosztów kwalifikowanych </a:t>
            </a:r>
            <a:r>
              <a:rPr lang="pl-PL" sz="1600" dirty="0" smtClean="0">
                <a:solidFill>
                  <a:schemeClr val="bg1"/>
                </a:solidFill>
                <a:latin typeface="Bebas Neue"/>
              </a:rPr>
              <a:t>w </a:t>
            </a:r>
            <a:r>
              <a:rPr lang="pl-PL" sz="1600" dirty="0">
                <a:solidFill>
                  <a:schemeClr val="bg1"/>
                </a:solidFill>
                <a:latin typeface="Bebas Neue"/>
              </a:rPr>
              <a:t>Mieście Stołecznym Warszawa</a:t>
            </a:r>
            <a:endParaRPr lang="en-GB" sz="1600" dirty="0">
              <a:solidFill>
                <a:schemeClr val="bg1"/>
              </a:solidFill>
              <a:latin typeface="Bebas Neue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xmlns="" id="{122BB708-9F9A-46DE-8823-B99BA42BA118}"/>
              </a:ext>
            </a:extLst>
          </p:cNvPr>
          <p:cNvGrpSpPr/>
          <p:nvPr/>
        </p:nvGrpSpPr>
        <p:grpSpPr>
          <a:xfrm>
            <a:off x="1847461" y="1699339"/>
            <a:ext cx="7791061" cy="1986254"/>
            <a:chOff x="2633543" y="1997920"/>
            <a:chExt cx="6962235" cy="1798476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1D449D1D-43BD-4318-8DB9-88B747002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3543" y="1997920"/>
              <a:ext cx="6962235" cy="1798476"/>
            </a:xfrm>
            <a:prstGeom prst="rect">
              <a:avLst/>
            </a:prstGeom>
          </p:spPr>
        </p:pic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xmlns="" id="{BF888500-4901-43E0-92B3-B5A5502BD224}"/>
                </a:ext>
              </a:extLst>
            </p:cNvPr>
            <p:cNvSpPr txBox="1"/>
            <p:nvPr/>
          </p:nvSpPr>
          <p:spPr>
            <a:xfrm>
              <a:off x="2987717" y="2571158"/>
              <a:ext cx="1166328" cy="69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400" b="1" dirty="0">
                  <a:solidFill>
                    <a:srgbClr val="C42449"/>
                  </a:solidFill>
                  <a:latin typeface="Bebas Neue"/>
                  <a:ea typeface="Open Sans" panose="020B0606030504020204" pitchFamily="34" charset="0"/>
                  <a:cs typeface="Open Sans" panose="020B0606030504020204" pitchFamily="34" charset="0"/>
                </a:rPr>
                <a:t>10%</a:t>
              </a:r>
              <a:endParaRPr lang="en-GB" sz="4400" b="1" dirty="0">
                <a:solidFill>
                  <a:srgbClr val="C42449"/>
                </a:solidFill>
                <a:latin typeface="Bebas Neue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xmlns="" id="{87EA9255-C1AC-4399-87C7-AB954EB1C405}"/>
                </a:ext>
              </a:extLst>
            </p:cNvPr>
            <p:cNvSpPr txBox="1"/>
            <p:nvPr/>
          </p:nvSpPr>
          <p:spPr>
            <a:xfrm>
              <a:off x="5588292" y="2571158"/>
              <a:ext cx="1166328" cy="69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400" b="1" dirty="0">
                  <a:solidFill>
                    <a:srgbClr val="C42449"/>
                  </a:solidFill>
                  <a:latin typeface="Bebas Neue"/>
                  <a:ea typeface="Open Sans" panose="020B0606030504020204" pitchFamily="34" charset="0"/>
                  <a:cs typeface="Open Sans" panose="020B0606030504020204" pitchFamily="34" charset="0"/>
                </a:rPr>
                <a:t>20%</a:t>
              </a:r>
              <a:endParaRPr lang="en-GB" sz="4400" b="1" dirty="0">
                <a:solidFill>
                  <a:srgbClr val="C42449"/>
                </a:solidFill>
                <a:latin typeface="Bebas Neue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xmlns="" id="{BFFCC9FE-BC08-4253-9FFB-52C68D87792C}"/>
                </a:ext>
              </a:extLst>
            </p:cNvPr>
            <p:cNvSpPr txBox="1"/>
            <p:nvPr/>
          </p:nvSpPr>
          <p:spPr>
            <a:xfrm>
              <a:off x="8188867" y="2527214"/>
              <a:ext cx="1166328" cy="69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400" b="1" dirty="0">
                  <a:solidFill>
                    <a:srgbClr val="C42449"/>
                  </a:solidFill>
                  <a:latin typeface="Bebas Neue"/>
                  <a:ea typeface="Open Sans" panose="020B0606030504020204" pitchFamily="34" charset="0"/>
                  <a:cs typeface="Open Sans" panose="020B0606030504020204" pitchFamily="34" charset="0"/>
                </a:rPr>
                <a:t>35%</a:t>
              </a:r>
              <a:endParaRPr lang="en-GB" sz="4400" b="1" dirty="0">
                <a:solidFill>
                  <a:srgbClr val="C42449"/>
                </a:solidFill>
                <a:latin typeface="Bebas Neue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1EA9C54-141E-49B0-BCD0-3B1C4C60C924}"/>
              </a:ext>
            </a:extLst>
          </p:cNvPr>
          <p:cNvSpPr txBox="1"/>
          <p:nvPr/>
        </p:nvSpPr>
        <p:spPr>
          <a:xfrm>
            <a:off x="415993" y="5489656"/>
            <a:ext cx="1192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Bebas Neue"/>
              </a:rPr>
              <a:t>Wielkości te są wyższe dla średnich oraz małych i mikro przedsiębiorców o odpowiednio 10 i 20 punktów procentowych.</a:t>
            </a:r>
            <a:endParaRPr lang="en-GB" b="1" dirty="0">
              <a:solidFill>
                <a:schemeClr val="bg1"/>
              </a:solidFill>
              <a:latin typeface="Bebas Neue"/>
            </a:endParaRPr>
          </a:p>
          <a:p>
            <a:endParaRPr lang="en-GB" b="1" dirty="0">
              <a:solidFill>
                <a:schemeClr val="bg1"/>
              </a:solidFill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4194047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676</Words>
  <Application>Microsoft Office PowerPoint</Application>
  <PresentationFormat>Niestandardowy</PresentationFormat>
  <Paragraphs>116</Paragraphs>
  <Slides>20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7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Motyw pakietu Office</vt:lpstr>
      <vt:lpstr>7_Motyw pakietu Office</vt:lpstr>
      <vt:lpstr>2_Motyw pakietu Office</vt:lpstr>
      <vt:lpstr>6_Motyw pakietu Office</vt:lpstr>
      <vt:lpstr>5_Motyw pakietu Office</vt:lpstr>
      <vt:lpstr>9_Motyw pakietu Office</vt:lpstr>
      <vt:lpstr>11_Motyw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 Kucharski</dc:creator>
  <cp:lastModifiedBy>Agnieszka.Sobieszek</cp:lastModifiedBy>
  <cp:revision>142</cp:revision>
  <cp:lastPrinted>2019-04-08T08:55:33Z</cp:lastPrinted>
  <dcterms:created xsi:type="dcterms:W3CDTF">2019-01-21T08:14:04Z</dcterms:created>
  <dcterms:modified xsi:type="dcterms:W3CDTF">2019-04-08T13:52:28Z</dcterms:modified>
</cp:coreProperties>
</file>